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sldIdLst>
    <p:sldId id="256" r:id="rId5"/>
    <p:sldId id="257" r:id="rId6"/>
    <p:sldId id="260" r:id="rId7"/>
    <p:sldId id="270" r:id="rId8"/>
    <p:sldId id="284" r:id="rId9"/>
    <p:sldId id="285" r:id="rId10"/>
    <p:sldId id="262" r:id="rId11"/>
    <p:sldId id="287" r:id="rId12"/>
    <p:sldId id="288" r:id="rId13"/>
    <p:sldId id="266" r:id="rId14"/>
    <p:sldId id="294" r:id="rId15"/>
    <p:sldId id="295" r:id="rId16"/>
    <p:sldId id="289" r:id="rId17"/>
    <p:sldId id="307" r:id="rId18"/>
    <p:sldId id="290" r:id="rId19"/>
    <p:sldId id="296" r:id="rId20"/>
    <p:sldId id="291" r:id="rId21"/>
    <p:sldId id="292" r:id="rId22"/>
    <p:sldId id="293" r:id="rId23"/>
    <p:sldId id="297" r:id="rId24"/>
    <p:sldId id="298" r:id="rId25"/>
    <p:sldId id="299" r:id="rId26"/>
    <p:sldId id="300" r:id="rId27"/>
    <p:sldId id="308" r:id="rId28"/>
    <p:sldId id="306" r:id="rId29"/>
    <p:sldId id="301" r:id="rId30"/>
    <p:sldId id="302" r:id="rId31"/>
    <p:sldId id="303" r:id="rId32"/>
    <p:sldId id="258" r:id="rId33"/>
  </p:sldIdLst>
  <p:sldSz cx="9144000" cy="6858000" type="screen4x3"/>
  <p:notesSz cx="6858000" cy="9686925"/>
  <p:defaultTextStyle>
    <a:defPPr>
      <a:defRPr lang="en-US"/>
    </a:defPPr>
    <a:lvl1pPr algn="l" rtl="0" eaLnBrk="0" fontAlgn="base" hangingPunct="0">
      <a:spcBef>
        <a:spcPct val="0"/>
      </a:spcBef>
      <a:spcAft>
        <a:spcPct val="0"/>
      </a:spcAft>
      <a:defRPr sz="2400" kern="1200">
        <a:solidFill>
          <a:schemeClr val="tx1"/>
        </a:solidFill>
        <a:latin typeface="Times"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Times"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Times"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Times"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Times" charset="0"/>
        <a:ea typeface="ヒラギノ角ゴ Pro W3" charset="-128"/>
        <a:cs typeface="+mn-cs"/>
      </a:defRPr>
    </a:lvl5pPr>
    <a:lvl6pPr marL="2286000" algn="l" defTabSz="914400" rtl="0" eaLnBrk="1" latinLnBrk="0" hangingPunct="1">
      <a:defRPr sz="2400" kern="1200">
        <a:solidFill>
          <a:schemeClr val="tx1"/>
        </a:solidFill>
        <a:latin typeface="Times" charset="0"/>
        <a:ea typeface="ヒラギノ角ゴ Pro W3" charset="-128"/>
        <a:cs typeface="+mn-cs"/>
      </a:defRPr>
    </a:lvl6pPr>
    <a:lvl7pPr marL="2743200" algn="l" defTabSz="914400" rtl="0" eaLnBrk="1" latinLnBrk="0" hangingPunct="1">
      <a:defRPr sz="2400" kern="1200">
        <a:solidFill>
          <a:schemeClr val="tx1"/>
        </a:solidFill>
        <a:latin typeface="Times" charset="0"/>
        <a:ea typeface="ヒラギノ角ゴ Pro W3" charset="-128"/>
        <a:cs typeface="+mn-cs"/>
      </a:defRPr>
    </a:lvl7pPr>
    <a:lvl8pPr marL="3200400" algn="l" defTabSz="914400" rtl="0" eaLnBrk="1" latinLnBrk="0" hangingPunct="1">
      <a:defRPr sz="2400" kern="1200">
        <a:solidFill>
          <a:schemeClr val="tx1"/>
        </a:solidFill>
        <a:latin typeface="Times" charset="0"/>
        <a:ea typeface="ヒラギノ角ゴ Pro W3" charset="-128"/>
        <a:cs typeface="+mn-cs"/>
      </a:defRPr>
    </a:lvl8pPr>
    <a:lvl9pPr marL="3657600" algn="l" defTabSz="914400" rtl="0" eaLnBrk="1" latinLnBrk="0" hangingPunct="1">
      <a:defRPr sz="2400" kern="1200">
        <a:solidFill>
          <a:schemeClr val="tx1"/>
        </a:solidFill>
        <a:latin typeface="Times"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1002C"/>
    <a:srgbClr val="00367C"/>
    <a:srgbClr val="FF3399"/>
    <a:srgbClr val="321D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83303" autoAdjust="0"/>
  </p:normalViewPr>
  <p:slideViewPr>
    <p:cSldViewPr>
      <p:cViewPr varScale="1">
        <p:scale>
          <a:sx n="101" d="100"/>
          <a:sy n="101" d="100"/>
        </p:scale>
        <p:origin x="19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875D1CDE-490B-48E9-B978-8E3772D477DB}" type="datetimeFigureOut">
              <a:rPr lang="en-GB" smtClean="0"/>
              <a:t>14/03/2018</a:t>
            </a:fld>
            <a:endParaRPr lang="en-GB"/>
          </a:p>
        </p:txBody>
      </p:sp>
      <p:sp>
        <p:nvSpPr>
          <p:cNvPr id="4" name="Slide Image Placehold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503CF259-B21B-422F-A30D-F61948D81AF4}" type="slidenum">
              <a:rPr lang="en-GB" smtClean="0"/>
              <a:t>‹#›</a:t>
            </a:fld>
            <a:endParaRPr lang="en-GB"/>
          </a:p>
        </p:txBody>
      </p:sp>
    </p:spTree>
    <p:extLst>
      <p:ext uri="{BB962C8B-B14F-4D97-AF65-F5344CB8AC3E}">
        <p14:creationId xmlns:p14="http://schemas.microsoft.com/office/powerpoint/2010/main" val="3642703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marL="228600" indent="-228600" eaLnBrk="1" hangingPunct="1">
              <a:buFontTx/>
              <a:buAutoNum type="arabicPeriod"/>
              <a:defRPr/>
            </a:pPr>
            <a:r>
              <a:rPr lang="en-GB" dirty="0" smtClean="0"/>
              <a:t>The list will normally be given to the seeder in either alphabetical or bib number order.</a:t>
            </a:r>
          </a:p>
          <a:p>
            <a:pPr marL="228600" indent="-228600" eaLnBrk="1" hangingPunct="1">
              <a:buFontTx/>
              <a:buAutoNum type="arabicPeriod"/>
              <a:defRPr/>
            </a:pPr>
            <a:r>
              <a:rPr lang="en-GB" dirty="0" smtClean="0"/>
              <a:t>Not all athletes</a:t>
            </a:r>
            <a:r>
              <a:rPr lang="en-GB" baseline="0" dirty="0" smtClean="0"/>
              <a:t> will have complied with the request to include their Personal Best on their entry form.</a:t>
            </a:r>
          </a:p>
          <a:p>
            <a:pPr marL="228600" indent="-228600" eaLnBrk="1" hangingPunct="1">
              <a:buFontTx/>
              <a:buAutoNum type="arabicPeriod"/>
              <a:defRPr/>
            </a:pPr>
            <a:r>
              <a:rPr lang="en-GB" baseline="0" dirty="0" smtClean="0"/>
              <a:t>Sources such as Power of 10 should be used to fill in any gaps.</a:t>
            </a:r>
          </a:p>
          <a:p>
            <a:pPr marL="228600" indent="-228600" eaLnBrk="1" hangingPunct="1">
              <a:buFontTx/>
              <a:buAutoNum type="arabicPeriod"/>
              <a:defRPr/>
            </a:pPr>
            <a:r>
              <a:rPr lang="en-GB" baseline="0" dirty="0" smtClean="0"/>
              <a:t>Where this fails, the athlete is given a fictitious performance that allows the sorting to take place and put those athletes at the bottom.</a:t>
            </a:r>
            <a:endParaRPr lang="en-GB" dirty="0" smtClean="0"/>
          </a:p>
          <a:p>
            <a:pPr marL="228600" indent="-228600" eaLnBrk="1" hangingPunct="1">
              <a:buFontTx/>
              <a:buAutoNum type="arabicPeriod"/>
              <a:defRPr/>
            </a:pPr>
            <a:endParaRPr lang="en-GB"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69C60D1B-584F-429A-8570-264C4BE2D8C5}" type="slidenum">
              <a:rPr lang="en-GB" sz="1200" smtClean="0"/>
              <a:pPr/>
              <a:t>3</a:t>
            </a:fld>
            <a:endParaRPr lang="en-GB" sz="1200" dirty="0" smtClean="0"/>
          </a:p>
        </p:txBody>
      </p:sp>
    </p:spTree>
    <p:extLst>
      <p:ext uri="{BB962C8B-B14F-4D97-AF65-F5344CB8AC3E}">
        <p14:creationId xmlns:p14="http://schemas.microsoft.com/office/powerpoint/2010/main" val="3999163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92D050"/>
                </a:solidFill>
              </a:rPr>
              <a:t>1 Ranking is winners of</a:t>
            </a:r>
            <a:r>
              <a:rPr lang="en-GB" baseline="0" dirty="0" smtClean="0">
                <a:solidFill>
                  <a:srgbClr val="92D050"/>
                </a:solidFill>
              </a:rPr>
              <a:t> four heats, - fastest is no1 – second fastest no2 etc.</a:t>
            </a:r>
          </a:p>
          <a:p>
            <a:r>
              <a:rPr lang="en-GB" baseline="0" dirty="0" smtClean="0"/>
              <a:t>2 second in each heat same procedure</a:t>
            </a:r>
          </a:p>
          <a:p>
            <a:r>
              <a:rPr lang="en-GB" baseline="0" dirty="0" smtClean="0"/>
              <a:t>3 Third in each heat</a:t>
            </a:r>
          </a:p>
          <a:p>
            <a:r>
              <a:rPr lang="en-GB" baseline="0" dirty="0" smtClean="0"/>
              <a:t>4 Qualifiers on time in order</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13</a:t>
            </a:fld>
            <a:endParaRPr lang="en-GB"/>
          </a:p>
        </p:txBody>
      </p:sp>
    </p:spTree>
    <p:extLst>
      <p:ext uri="{BB962C8B-B14F-4D97-AF65-F5344CB8AC3E}">
        <p14:creationId xmlns:p14="http://schemas.microsoft.com/office/powerpoint/2010/main" val="1560885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92D050"/>
                </a:solidFill>
              </a:rPr>
              <a:t>1 Ranking is winners of</a:t>
            </a:r>
            <a:r>
              <a:rPr lang="en-GB" baseline="0" dirty="0" smtClean="0">
                <a:solidFill>
                  <a:srgbClr val="92D050"/>
                </a:solidFill>
              </a:rPr>
              <a:t> four heats, - fastest is no1 – second fastest no2 etc.</a:t>
            </a:r>
          </a:p>
          <a:p>
            <a:r>
              <a:rPr lang="en-GB" baseline="0" dirty="0" smtClean="0"/>
              <a:t>2 second in each heat same procedure</a:t>
            </a:r>
          </a:p>
          <a:p>
            <a:r>
              <a:rPr lang="en-GB" baseline="0" dirty="0" smtClean="0"/>
              <a:t>3 Third in each heat</a:t>
            </a:r>
          </a:p>
          <a:p>
            <a:r>
              <a:rPr lang="en-GB" baseline="0" dirty="0" smtClean="0"/>
              <a:t>4 Qualifiers on time in order</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14</a:t>
            </a:fld>
            <a:endParaRPr lang="en-GB"/>
          </a:p>
        </p:txBody>
      </p:sp>
    </p:spTree>
    <p:extLst>
      <p:ext uri="{BB962C8B-B14F-4D97-AF65-F5344CB8AC3E}">
        <p14:creationId xmlns:p14="http://schemas.microsoft.com/office/powerpoint/2010/main" val="3151850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The 2</a:t>
            </a:r>
            <a:r>
              <a:rPr lang="en-GB" baseline="0" dirty="0" smtClean="0"/>
              <a:t> semi-finals</a:t>
            </a:r>
            <a:r>
              <a:rPr lang="en-GB" dirty="0" smtClean="0"/>
              <a:t> will then look like this with each semi-final being balanced in terms of athlete performances.</a:t>
            </a:r>
          </a:p>
          <a:p>
            <a:pPr marL="228600" indent="-228600">
              <a:buAutoNum type="arabicPeriod"/>
            </a:pPr>
            <a:r>
              <a:rPr lang="en-GB" dirty="0" smtClean="0"/>
              <a:t>This format then needs to be reviewed to try and ensure, wherever possible, that athletes in the same team/club are not in the same heat.</a:t>
            </a:r>
          </a:p>
          <a:p>
            <a:pPr marL="228600" indent="-228600">
              <a:buAutoNum type="arabicPeriod"/>
            </a:pPr>
            <a:r>
              <a:rPr lang="en-GB" dirty="0" smtClean="0"/>
              <a:t>Any changes to implement this requirement should normally be achieved by switching athletes of similar ranking.</a:t>
            </a:r>
          </a:p>
        </p:txBody>
      </p:sp>
      <p:sp>
        <p:nvSpPr>
          <p:cNvPr id="4" name="Slide Number Placeholder 3"/>
          <p:cNvSpPr>
            <a:spLocks noGrp="1"/>
          </p:cNvSpPr>
          <p:nvPr>
            <p:ph type="sldNum" sz="quarter" idx="10"/>
          </p:nvPr>
        </p:nvSpPr>
        <p:spPr/>
        <p:txBody>
          <a:bodyPr/>
          <a:lstStyle/>
          <a:p>
            <a:fld id="{503CF259-B21B-422F-A30D-F61948D81AF4}" type="slidenum">
              <a:rPr lang="en-GB" smtClean="0"/>
              <a:t>15</a:t>
            </a:fld>
            <a:endParaRPr lang="en-GB"/>
          </a:p>
        </p:txBody>
      </p:sp>
    </p:spTree>
    <p:extLst>
      <p:ext uri="{BB962C8B-B14F-4D97-AF65-F5344CB8AC3E}">
        <p14:creationId xmlns:p14="http://schemas.microsoft.com/office/powerpoint/2010/main" val="166002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The 2</a:t>
            </a:r>
            <a:r>
              <a:rPr lang="en-GB" baseline="0" dirty="0" smtClean="0"/>
              <a:t> semi-finals</a:t>
            </a:r>
            <a:r>
              <a:rPr lang="en-GB" dirty="0" smtClean="0"/>
              <a:t> will then look like this with each semi-final being balanced in terms of athlete performances.</a:t>
            </a:r>
          </a:p>
          <a:p>
            <a:pPr marL="228600" indent="-228600">
              <a:buAutoNum type="arabicPeriod"/>
            </a:pPr>
            <a:r>
              <a:rPr lang="en-GB" dirty="0" smtClean="0"/>
              <a:t>This format then needs to be reviewed to try and ensure, wherever possible, that athletes in the same team/club are not in the same heat.</a:t>
            </a:r>
          </a:p>
          <a:p>
            <a:pPr marL="228600" indent="-228600">
              <a:buAutoNum type="arabicPeriod"/>
            </a:pPr>
            <a:r>
              <a:rPr lang="en-GB" dirty="0" smtClean="0"/>
              <a:t>Any changes to implement this requirement should normally be achieved by switching athletes of similar ranking.</a:t>
            </a:r>
          </a:p>
        </p:txBody>
      </p:sp>
      <p:sp>
        <p:nvSpPr>
          <p:cNvPr id="4" name="Slide Number Placeholder 3"/>
          <p:cNvSpPr>
            <a:spLocks noGrp="1"/>
          </p:cNvSpPr>
          <p:nvPr>
            <p:ph type="sldNum" sz="quarter" idx="10"/>
          </p:nvPr>
        </p:nvSpPr>
        <p:spPr/>
        <p:txBody>
          <a:bodyPr/>
          <a:lstStyle/>
          <a:p>
            <a:fld id="{503CF259-B21B-422F-A30D-F61948D81AF4}" type="slidenum">
              <a:rPr lang="en-GB" smtClean="0"/>
              <a:t>16</a:t>
            </a:fld>
            <a:endParaRPr lang="en-GB"/>
          </a:p>
        </p:txBody>
      </p:sp>
    </p:spTree>
    <p:extLst>
      <p:ext uri="{BB962C8B-B14F-4D97-AF65-F5344CB8AC3E}">
        <p14:creationId xmlns:p14="http://schemas.microsoft.com/office/powerpoint/2010/main" val="165583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smtClean="0"/>
          </a:p>
          <a:p>
            <a:r>
              <a:rPr lang="en-GB" dirty="0" smtClean="0"/>
              <a:t>1. Athletes 259 &amp; 247 are suitable for change since they have performances that differ by only 00.04 seconds and are in the top 4 in their individual heats both before and after the change.</a:t>
            </a:r>
          </a:p>
          <a:p>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17</a:t>
            </a:fld>
            <a:endParaRPr lang="en-GB"/>
          </a:p>
        </p:txBody>
      </p:sp>
    </p:spTree>
    <p:extLst>
      <p:ext uri="{BB962C8B-B14F-4D97-AF65-F5344CB8AC3E}">
        <p14:creationId xmlns:p14="http://schemas.microsoft.com/office/powerpoint/2010/main" val="3228633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The lanes in each semi-final shall then be allocated in accordance with IAAF Rule 166.4. </a:t>
            </a:r>
          </a:p>
          <a:p>
            <a:pPr marL="228600" indent="-228600">
              <a:buAutoNum type="arabicPeriod"/>
            </a:pPr>
            <a:r>
              <a:rPr lang="en-GB" dirty="0" smtClean="0"/>
              <a:t>Draw for four highest ranked – lanes 3.4.5 and 6.</a:t>
            </a:r>
          </a:p>
          <a:p>
            <a:pPr marL="228600" indent="-228600">
              <a:buAutoNum type="arabicPeriod"/>
            </a:pPr>
            <a:r>
              <a:rPr lang="en-GB" dirty="0" smtClean="0"/>
              <a:t>Draw for fifth and sixth ranked</a:t>
            </a:r>
            <a:r>
              <a:rPr lang="en-GB" baseline="0" dirty="0" smtClean="0"/>
              <a:t> – l</a:t>
            </a:r>
            <a:r>
              <a:rPr lang="en-GB" dirty="0" smtClean="0"/>
              <a:t>anes 7 and 8.    </a:t>
            </a:r>
          </a:p>
          <a:p>
            <a:pPr marL="228600" indent="-228600">
              <a:buAutoNum type="arabicPeriod"/>
            </a:pPr>
            <a:r>
              <a:rPr lang="en-GB" dirty="0" smtClean="0"/>
              <a:t>Draw for seventh and eighth ranked</a:t>
            </a:r>
            <a:r>
              <a:rPr lang="en-GB" baseline="0" dirty="0" smtClean="0"/>
              <a:t> – l</a:t>
            </a:r>
            <a:r>
              <a:rPr lang="en-GB" dirty="0" smtClean="0"/>
              <a:t>anes 1 and 2.</a:t>
            </a:r>
          </a:p>
          <a:p>
            <a:pPr marL="228600" indent="-228600">
              <a:buAutoNum type="arabicPeriod"/>
            </a:pPr>
            <a:r>
              <a:rPr lang="en-GB" dirty="0" smtClean="0"/>
              <a:t>EA Guidelines use fifth to eighth rankings in one draw for lanes 1,2,7 and 8</a:t>
            </a:r>
          </a:p>
          <a:p>
            <a:pPr marL="228600" indent="-228600">
              <a:buAutoNum type="arabicPeriod"/>
            </a:pPr>
            <a:r>
              <a:rPr lang="en-GB" dirty="0" smtClean="0"/>
              <a:t>The order of competition of each semi-final shall then be drawn by lot. (IAAF Rule 166.3(d))</a:t>
            </a:r>
          </a:p>
          <a:p>
            <a:pPr marL="228600" indent="-228600">
              <a:buAutoNum type="arabicPeriod"/>
            </a:pPr>
            <a:r>
              <a:rPr lang="en-GB" dirty="0" smtClean="0"/>
              <a:t>Note 232 in lane 1 but has faster time than 240 and 203</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18</a:t>
            </a:fld>
            <a:endParaRPr lang="en-GB"/>
          </a:p>
        </p:txBody>
      </p:sp>
    </p:spTree>
    <p:extLst>
      <p:ext uri="{BB962C8B-B14F-4D97-AF65-F5344CB8AC3E}">
        <p14:creationId xmlns:p14="http://schemas.microsoft.com/office/powerpoint/2010/main" val="2792989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The lanes in each semi-final shall then be allocated in accordance with IAAF Rule 166.4</a:t>
            </a:r>
          </a:p>
          <a:p>
            <a:pPr marL="228600" indent="-228600">
              <a:buAutoNum type="arabicPeriod"/>
            </a:pPr>
            <a:r>
              <a:rPr lang="en-GB" dirty="0" smtClean="0"/>
              <a:t>The order of competition of each semi-final shall then be drawn by lot. (IAAF Rule 166.3(d))</a:t>
            </a:r>
          </a:p>
          <a:p>
            <a:pPr marL="228600" indent="-228600">
              <a:buAutoNum type="arabicPeriod"/>
            </a:pPr>
            <a:r>
              <a:rPr lang="en-GB" dirty="0" smtClean="0"/>
              <a:t>Note 232 in lane 1 but has faster time than 240 and 203</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19</a:t>
            </a:fld>
            <a:endParaRPr lang="en-GB"/>
          </a:p>
        </p:txBody>
      </p:sp>
    </p:spTree>
    <p:extLst>
      <p:ext uri="{BB962C8B-B14F-4D97-AF65-F5344CB8AC3E}">
        <p14:creationId xmlns:p14="http://schemas.microsoft.com/office/powerpoint/2010/main" val="3074078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that 214 is in lane 1 but has a better time than 203, 188 and 173</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26</a:t>
            </a:fld>
            <a:endParaRPr lang="en-GB"/>
          </a:p>
        </p:txBody>
      </p:sp>
    </p:spTree>
    <p:extLst>
      <p:ext uri="{BB962C8B-B14F-4D97-AF65-F5344CB8AC3E}">
        <p14:creationId xmlns:p14="http://schemas.microsoft.com/office/powerpoint/2010/main" val="181273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A grid is then created to assist in the seeding process,</a:t>
            </a:r>
            <a:r>
              <a:rPr lang="en-GB" baseline="0" dirty="0" smtClean="0"/>
              <a:t> allowing enough columns for the potential number of heats required.</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4</a:t>
            </a:fld>
            <a:endParaRPr lang="en-GB"/>
          </a:p>
        </p:txBody>
      </p:sp>
    </p:spTree>
    <p:extLst>
      <p:ext uri="{BB962C8B-B14F-4D97-AF65-F5344CB8AC3E}">
        <p14:creationId xmlns:p14="http://schemas.microsoft.com/office/powerpoint/2010/main" val="1311519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On the day, the list will then be amended to exclude those athletes who have failed to register.</a:t>
            </a:r>
          </a:p>
          <a:p>
            <a:pPr marL="228600" indent="-228600">
              <a:buAutoNum type="arabicPeriod"/>
            </a:pPr>
            <a:r>
              <a:rPr lang="en-GB" dirty="0" smtClean="0"/>
              <a:t>Work out</a:t>
            </a:r>
            <a:r>
              <a:rPr lang="en-GB" baseline="0" dirty="0" smtClean="0"/>
              <a:t> from those declared the number of heats required in accordance with the rules of this particular competition (or see the IAAF website)</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5</a:t>
            </a:fld>
            <a:endParaRPr lang="en-GB"/>
          </a:p>
        </p:txBody>
      </p:sp>
    </p:spTree>
    <p:extLst>
      <p:ext uri="{BB962C8B-B14F-4D97-AF65-F5344CB8AC3E}">
        <p14:creationId xmlns:p14="http://schemas.microsoft.com/office/powerpoint/2010/main" val="171299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The seeding process then takes place in line with the IAAF Rule 166.3</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6</a:t>
            </a:fld>
            <a:endParaRPr lang="en-GB"/>
          </a:p>
        </p:txBody>
      </p:sp>
    </p:spTree>
    <p:extLst>
      <p:ext uri="{BB962C8B-B14F-4D97-AF65-F5344CB8AC3E}">
        <p14:creationId xmlns:p14="http://schemas.microsoft.com/office/powerpoint/2010/main" val="2263332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The 4 heats will then look like this with each heat being balanced in terms of athlete performances.</a:t>
            </a:r>
          </a:p>
          <a:p>
            <a:pPr marL="228600" indent="-228600">
              <a:buAutoNum type="arabicPeriod"/>
            </a:pPr>
            <a:r>
              <a:rPr lang="en-GB" dirty="0" smtClean="0"/>
              <a:t>This format then needs to be reviewed to try and ensure, wherever possible, that athletes in the same team/club are not in the same heat.</a:t>
            </a:r>
          </a:p>
          <a:p>
            <a:pPr marL="228600" indent="-228600">
              <a:buAutoNum type="arabicPeriod"/>
            </a:pPr>
            <a:r>
              <a:rPr lang="en-GB" dirty="0" smtClean="0"/>
              <a:t>Any changes to implement this requirement should normally be achieved by switching athletes of similar ranking.</a:t>
            </a:r>
          </a:p>
          <a:p>
            <a:pPr marL="228600" indent="-228600">
              <a:buAutoNum type="arabicPeriod"/>
            </a:pPr>
            <a:r>
              <a:rPr lang="en-GB" dirty="0" smtClean="0"/>
              <a:t>The order of competition of each heat shall then be drawn by lot. (IAAF Rule 166.3(d))</a:t>
            </a:r>
          </a:p>
          <a:p>
            <a:pPr marL="228600" indent="-228600">
              <a:buAutoNum type="arabicPeriod"/>
            </a:pPr>
            <a:r>
              <a:rPr lang="en-GB" dirty="0" smtClean="0"/>
              <a:t>What is meant by drawing of lots? Playing cards, or other material – numbered table tennis balls similar to</a:t>
            </a:r>
            <a:r>
              <a:rPr lang="en-GB" baseline="0" dirty="0" smtClean="0"/>
              <a:t> bingo.</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7</a:t>
            </a:fld>
            <a:endParaRPr lang="en-GB"/>
          </a:p>
        </p:txBody>
      </p:sp>
    </p:spTree>
    <p:extLst>
      <p:ext uri="{BB962C8B-B14F-4D97-AF65-F5344CB8AC3E}">
        <p14:creationId xmlns:p14="http://schemas.microsoft.com/office/powerpoint/2010/main" val="17591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8</a:t>
            </a:fld>
            <a:endParaRPr lang="en-GB"/>
          </a:p>
        </p:txBody>
      </p:sp>
    </p:spTree>
    <p:extLst>
      <p:ext uri="{BB962C8B-B14F-4D97-AF65-F5344CB8AC3E}">
        <p14:creationId xmlns:p14="http://schemas.microsoft.com/office/powerpoint/2010/main" val="168473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Qualification is first 3 in each heat plus the 4 next fastest.</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10</a:t>
            </a:fld>
            <a:endParaRPr lang="en-GB"/>
          </a:p>
        </p:txBody>
      </p:sp>
    </p:spTree>
    <p:extLst>
      <p:ext uri="{BB962C8B-B14F-4D97-AF65-F5344CB8AC3E}">
        <p14:creationId xmlns:p14="http://schemas.microsoft.com/office/powerpoint/2010/main" val="3695352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First 3 in each heat shown.</a:t>
            </a:r>
          </a:p>
          <a:p>
            <a:pPr marL="228600" indent="-228600">
              <a:buAutoNum type="arabicPeriod"/>
            </a:pPr>
            <a:r>
              <a:rPr lang="en-GB" dirty="0" smtClean="0"/>
              <a:t>Who are the 4 next fastest?</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11</a:t>
            </a:fld>
            <a:endParaRPr lang="en-GB"/>
          </a:p>
        </p:txBody>
      </p:sp>
    </p:spTree>
    <p:extLst>
      <p:ext uri="{BB962C8B-B14F-4D97-AF65-F5344CB8AC3E}">
        <p14:creationId xmlns:p14="http://schemas.microsoft.com/office/powerpoint/2010/main" val="279145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a:t>
            </a:r>
            <a:r>
              <a:rPr lang="en-GB" baseline="0" dirty="0" smtClean="0"/>
              <a:t> Final fastest qualifier on time has tie on 0.01 timing – what happens?</a:t>
            </a:r>
            <a:endParaRPr lang="en-GB" dirty="0"/>
          </a:p>
        </p:txBody>
      </p:sp>
      <p:sp>
        <p:nvSpPr>
          <p:cNvPr id="4" name="Slide Number Placeholder 3"/>
          <p:cNvSpPr>
            <a:spLocks noGrp="1"/>
          </p:cNvSpPr>
          <p:nvPr>
            <p:ph type="sldNum" sz="quarter" idx="10"/>
          </p:nvPr>
        </p:nvSpPr>
        <p:spPr/>
        <p:txBody>
          <a:bodyPr/>
          <a:lstStyle/>
          <a:p>
            <a:fld id="{503CF259-B21B-422F-A30D-F61948D81AF4}" type="slidenum">
              <a:rPr lang="en-GB" smtClean="0"/>
              <a:t>12</a:t>
            </a:fld>
            <a:endParaRPr lang="en-GB"/>
          </a:p>
        </p:txBody>
      </p:sp>
    </p:spTree>
    <p:extLst>
      <p:ext uri="{BB962C8B-B14F-4D97-AF65-F5344CB8AC3E}">
        <p14:creationId xmlns:p14="http://schemas.microsoft.com/office/powerpoint/2010/main" val="2576452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8718550" y="2452688"/>
            <a:ext cx="184150" cy="457200"/>
          </a:xfrm>
          <a:prstGeom prst="rect">
            <a:avLst/>
          </a:prstGeom>
          <a:noFill/>
          <a:ln w="9525">
            <a:noFill/>
            <a:miter lim="800000"/>
            <a:headEnd/>
            <a:tailEnd/>
          </a:ln>
          <a:effectLst/>
        </p:spPr>
        <p:txBody>
          <a:bodyPr wrap="none">
            <a:spAutoFit/>
          </a:bodyPr>
          <a:lstStyle/>
          <a:p>
            <a:pPr>
              <a:defRPr/>
            </a:pPr>
            <a:endParaRPr lang="en-US">
              <a:ea typeface="+mn-ea"/>
            </a:endParaRPr>
          </a:p>
        </p:txBody>
      </p:sp>
      <p:sp>
        <p:nvSpPr>
          <p:cNvPr id="5" name="Rectangle 8"/>
          <p:cNvSpPr>
            <a:spLocks noChangeArrowheads="1"/>
          </p:cNvSpPr>
          <p:nvPr userDrawn="1"/>
        </p:nvSpPr>
        <p:spPr bwMode="auto">
          <a:xfrm>
            <a:off x="8672513" y="3159125"/>
            <a:ext cx="184150" cy="457200"/>
          </a:xfrm>
          <a:prstGeom prst="rect">
            <a:avLst/>
          </a:prstGeom>
          <a:noFill/>
          <a:ln w="9525">
            <a:noFill/>
            <a:miter lim="800000"/>
            <a:headEnd/>
            <a:tailEnd/>
          </a:ln>
          <a:effectLst/>
        </p:spPr>
        <p:txBody>
          <a:bodyPr wrap="none">
            <a:spAutoFit/>
          </a:bodyPr>
          <a:lstStyle/>
          <a:p>
            <a:pPr>
              <a:defRPr/>
            </a:pPr>
            <a:endParaRPr lang="en-US">
              <a:ea typeface="+mn-ea"/>
            </a:endParaRPr>
          </a:p>
        </p:txBody>
      </p:sp>
      <p:pic>
        <p:nvPicPr>
          <p:cNvPr id="6" name="Picture 8" descr="British_Athletics_Logo_Blue_Vertical_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9000" y="990600"/>
            <a:ext cx="23145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81000" y="5562600"/>
            <a:ext cx="8534400" cy="457200"/>
          </a:xfrm>
        </p:spPr>
        <p:txBody>
          <a:bodyPr/>
          <a:lstStyle>
            <a:lvl1pPr algn="ctr">
              <a:defRPr sz="2200">
                <a:solidFill>
                  <a:srgbClr val="321D60"/>
                </a:solidFill>
              </a:defRPr>
            </a:lvl1pPr>
          </a:lstStyle>
          <a:p>
            <a:r>
              <a:rPr lang="en-US" dirty="0"/>
              <a:t>Click to edit Master title style</a:t>
            </a:r>
          </a:p>
        </p:txBody>
      </p:sp>
      <p:sp>
        <p:nvSpPr>
          <p:cNvPr id="3075" name="Rectangle 3"/>
          <p:cNvSpPr>
            <a:spLocks noGrp="1" noChangeArrowheads="1"/>
          </p:cNvSpPr>
          <p:nvPr>
            <p:ph type="subTitle" idx="1"/>
          </p:nvPr>
        </p:nvSpPr>
        <p:spPr>
          <a:xfrm>
            <a:off x="381000" y="6096000"/>
            <a:ext cx="8534400" cy="457200"/>
          </a:xfrm>
        </p:spPr>
        <p:txBody>
          <a:bodyPr/>
          <a:lstStyle>
            <a:lvl1pPr marL="0" indent="0" algn="ctr">
              <a:buFontTx/>
              <a:buNone/>
              <a:defRPr sz="1600"/>
            </a:lvl1pPr>
          </a:lstStyle>
          <a:p>
            <a:r>
              <a:rPr lang="en-US" dirty="0"/>
              <a:t>Click to edit Master subtitle style</a:t>
            </a:r>
          </a:p>
        </p:txBody>
      </p:sp>
    </p:spTree>
    <p:extLst>
      <p:ext uri="{BB962C8B-B14F-4D97-AF65-F5344CB8AC3E}">
        <p14:creationId xmlns:p14="http://schemas.microsoft.com/office/powerpoint/2010/main" val="377936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21D60"/>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buClr>
                <a:srgbClr val="321D60"/>
              </a:buClr>
              <a:defRPr/>
            </a:lvl1pPr>
            <a:lvl2pPr>
              <a:buClr>
                <a:srgbClr val="321D60"/>
              </a:buClr>
              <a:defRPr/>
            </a:lvl2pPr>
            <a:lvl3pPr>
              <a:buClr>
                <a:srgbClr val="321D60"/>
              </a:buClr>
              <a:defRPr/>
            </a:lvl3pPr>
            <a:lvl4pPr>
              <a:buClr>
                <a:srgbClr val="321D60"/>
              </a:buClr>
              <a:defRPr/>
            </a:lvl4pPr>
            <a:lvl5pPr>
              <a:buClr>
                <a:srgbClr val="321D6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18420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219200"/>
            <a:ext cx="2095500" cy="5410200"/>
          </a:xfrm>
        </p:spPr>
        <p:txBody>
          <a:bodyPr vert="eaVert"/>
          <a:lstStyle>
            <a:lvl1pPr>
              <a:defRPr>
                <a:solidFill>
                  <a:srgbClr val="321D60"/>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381000" y="1219200"/>
            <a:ext cx="6134100" cy="5410200"/>
          </a:xfrm>
        </p:spPr>
        <p:txBody>
          <a:bodyPr vert="eaVert"/>
          <a:lstStyle>
            <a:lvl1pPr>
              <a:buClr>
                <a:srgbClr val="321D60"/>
              </a:buClr>
              <a:defRPr/>
            </a:lvl1pPr>
            <a:lvl2pPr>
              <a:buClr>
                <a:srgbClr val="321D60"/>
              </a:buClr>
              <a:defRPr/>
            </a:lvl2pPr>
            <a:lvl3pPr>
              <a:buClr>
                <a:srgbClr val="321D60"/>
              </a:buClr>
              <a:defRPr/>
            </a:lvl3pPr>
            <a:lvl4pPr>
              <a:buClr>
                <a:srgbClr val="321D60"/>
              </a:buClr>
              <a:defRPr/>
            </a:lvl4pPr>
            <a:lvl5pPr>
              <a:buClr>
                <a:srgbClr val="321D6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34273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8718550" y="2452688"/>
            <a:ext cx="184150" cy="457200"/>
          </a:xfrm>
          <a:prstGeom prst="rect">
            <a:avLst/>
          </a:prstGeom>
          <a:noFill/>
          <a:ln w="9525">
            <a:noFill/>
            <a:miter lim="800000"/>
            <a:headEnd/>
            <a:tailEnd/>
          </a:ln>
          <a:effectLst/>
        </p:spPr>
        <p:txBody>
          <a:bodyPr wrap="none">
            <a:spAutoFit/>
          </a:bodyPr>
          <a:lstStyle/>
          <a:p>
            <a:pPr>
              <a:defRPr/>
            </a:pPr>
            <a:endParaRPr lang="en-US">
              <a:ea typeface="+mn-ea"/>
            </a:endParaRPr>
          </a:p>
        </p:txBody>
      </p:sp>
      <p:sp>
        <p:nvSpPr>
          <p:cNvPr id="3" name="Rectangle 8"/>
          <p:cNvSpPr>
            <a:spLocks noChangeArrowheads="1"/>
          </p:cNvSpPr>
          <p:nvPr userDrawn="1"/>
        </p:nvSpPr>
        <p:spPr bwMode="auto">
          <a:xfrm>
            <a:off x="8672513" y="3159125"/>
            <a:ext cx="184150" cy="457200"/>
          </a:xfrm>
          <a:prstGeom prst="rect">
            <a:avLst/>
          </a:prstGeom>
          <a:noFill/>
          <a:ln w="9525">
            <a:noFill/>
            <a:miter lim="800000"/>
            <a:headEnd/>
            <a:tailEnd/>
          </a:ln>
          <a:effectLst/>
        </p:spPr>
        <p:txBody>
          <a:bodyPr wrap="none">
            <a:spAutoFit/>
          </a:bodyPr>
          <a:lstStyle/>
          <a:p>
            <a:pPr>
              <a:defRPr/>
            </a:pPr>
            <a:endParaRPr lang="en-US">
              <a:ea typeface="+mn-ea"/>
            </a:endParaRPr>
          </a:p>
        </p:txBody>
      </p:sp>
      <p:pic>
        <p:nvPicPr>
          <p:cNvPr id="4" name="Picture 8" descr="bg.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92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21D6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321D60"/>
              </a:buClr>
              <a:defRPr/>
            </a:lvl1pPr>
            <a:lvl2pPr>
              <a:buClr>
                <a:srgbClr val="321D60"/>
              </a:buClr>
              <a:defRPr/>
            </a:lvl2pPr>
            <a:lvl3pPr>
              <a:buClr>
                <a:srgbClr val="321D60"/>
              </a:buClr>
              <a:defRPr/>
            </a:lvl3pPr>
            <a:lvl4pPr>
              <a:buClr>
                <a:srgbClr val="321D60"/>
              </a:buClr>
              <a:defRPr/>
            </a:lvl4pPr>
            <a:lvl5pPr>
              <a:buClr>
                <a:srgbClr val="321D6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7902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321D6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669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21D60"/>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381000" y="1981200"/>
            <a:ext cx="4114800" cy="4495800"/>
          </a:xfrm>
        </p:spPr>
        <p:txBody>
          <a:bodyPr/>
          <a:lstStyle>
            <a:lvl1pPr>
              <a:buClr>
                <a:srgbClr val="321D60"/>
              </a:buClr>
              <a:defRPr sz="2800"/>
            </a:lvl1pPr>
            <a:lvl2pPr>
              <a:buClr>
                <a:srgbClr val="321D60"/>
              </a:buClr>
              <a:defRPr sz="2400"/>
            </a:lvl2pPr>
            <a:lvl3pPr>
              <a:buClr>
                <a:srgbClr val="321D60"/>
              </a:buClr>
              <a:defRPr sz="2000"/>
            </a:lvl3pPr>
            <a:lvl4pPr>
              <a:buClr>
                <a:srgbClr val="321D60"/>
              </a:buClr>
              <a:defRPr sz="1800"/>
            </a:lvl4pPr>
            <a:lvl5pPr>
              <a:buClr>
                <a:srgbClr val="321D6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981200"/>
            <a:ext cx="4114800" cy="4495800"/>
          </a:xfrm>
        </p:spPr>
        <p:txBody>
          <a:bodyPr/>
          <a:lstStyle>
            <a:lvl1pPr>
              <a:buClr>
                <a:srgbClr val="321D60"/>
              </a:buClr>
              <a:defRPr sz="2800"/>
            </a:lvl1pPr>
            <a:lvl2pPr>
              <a:buClr>
                <a:srgbClr val="321D60"/>
              </a:buClr>
              <a:defRPr sz="2400"/>
            </a:lvl2pPr>
            <a:lvl3pPr>
              <a:buClr>
                <a:srgbClr val="321D60"/>
              </a:buClr>
              <a:defRPr sz="2000"/>
            </a:lvl3pPr>
            <a:lvl4pPr>
              <a:buClr>
                <a:srgbClr val="321D60"/>
              </a:buClr>
              <a:defRPr sz="1800"/>
            </a:lvl4pPr>
            <a:lvl5pPr>
              <a:buClr>
                <a:srgbClr val="321D6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1613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lvl1pPr>
              <a:defRPr>
                <a:solidFill>
                  <a:srgbClr val="321D6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321D60"/>
              </a:buClr>
              <a:defRPr sz="2400"/>
            </a:lvl1pPr>
            <a:lvl2pPr>
              <a:buClr>
                <a:srgbClr val="321D60"/>
              </a:buClr>
              <a:defRPr sz="2000"/>
            </a:lvl2pPr>
            <a:lvl3pPr>
              <a:buClr>
                <a:srgbClr val="321D60"/>
              </a:buClr>
              <a:defRPr sz="1800"/>
            </a:lvl3pPr>
            <a:lvl4pPr>
              <a:buClr>
                <a:srgbClr val="321D60"/>
              </a:buClr>
              <a:defRPr sz="1600"/>
            </a:lvl4pPr>
            <a:lvl5pPr>
              <a:buClr>
                <a:srgbClr val="321D6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321D60"/>
              </a:buClr>
              <a:defRPr sz="2400"/>
            </a:lvl1pPr>
            <a:lvl2pPr>
              <a:buClr>
                <a:srgbClr val="321D60"/>
              </a:buClr>
              <a:defRPr sz="2000"/>
            </a:lvl2pPr>
            <a:lvl3pPr>
              <a:buClr>
                <a:srgbClr val="321D60"/>
              </a:buClr>
              <a:defRPr sz="1800"/>
            </a:lvl3pPr>
            <a:lvl4pPr>
              <a:buClr>
                <a:srgbClr val="321D60"/>
              </a:buClr>
              <a:defRPr sz="1600"/>
            </a:lvl4pPr>
            <a:lvl5pPr>
              <a:buClr>
                <a:srgbClr val="321D6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0374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21D60"/>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2184390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57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a:solidFill>
                  <a:srgbClr val="321D6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04887"/>
            <a:ext cx="5111750" cy="5853113"/>
          </a:xfrm>
        </p:spPr>
        <p:txBody>
          <a:bodyPr/>
          <a:lstStyle>
            <a:lvl1pPr>
              <a:buClr>
                <a:srgbClr val="321D60"/>
              </a:buClr>
              <a:defRPr sz="3200"/>
            </a:lvl1pPr>
            <a:lvl2pPr>
              <a:buClr>
                <a:srgbClr val="321D60"/>
              </a:buClr>
              <a:defRPr sz="2800"/>
            </a:lvl2pPr>
            <a:lvl3pPr>
              <a:buClr>
                <a:srgbClr val="321D60"/>
              </a:buClr>
              <a:defRPr sz="2400"/>
            </a:lvl3pPr>
            <a:lvl4pPr>
              <a:buClr>
                <a:srgbClr val="321D60"/>
              </a:buClr>
              <a:defRPr sz="2000"/>
            </a:lvl4pPr>
            <a:lvl5pPr>
              <a:buClr>
                <a:srgbClr val="321D60"/>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21669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629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21D60"/>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082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295400"/>
            <a:ext cx="609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2209800"/>
            <a:ext cx="8382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bar.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2202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British_Athletics_Logo_White_Horizontal_RGB.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1000" y="152400"/>
            <a:ext cx="15843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8" r:id="rId12"/>
  </p:sldLayoutIdLst>
  <p:txStyles>
    <p:titleStyle>
      <a:lvl1pPr algn="l" rtl="0" eaLnBrk="0" fontAlgn="base" hangingPunct="0">
        <a:spcBef>
          <a:spcPct val="0"/>
        </a:spcBef>
        <a:spcAft>
          <a:spcPct val="0"/>
        </a:spcAft>
        <a:defRPr sz="2000" b="1">
          <a:solidFill>
            <a:srgbClr val="321D60"/>
          </a:solidFill>
          <a:latin typeface="+mj-lt"/>
          <a:ea typeface="ヒラギノ角ゴ Pro W3" charset="-128"/>
          <a:cs typeface="+mj-cs"/>
        </a:defRPr>
      </a:lvl1pPr>
      <a:lvl2pPr algn="l" rtl="0" eaLnBrk="0" fontAlgn="base" hangingPunct="0">
        <a:spcBef>
          <a:spcPct val="0"/>
        </a:spcBef>
        <a:spcAft>
          <a:spcPct val="0"/>
        </a:spcAft>
        <a:defRPr sz="2000" b="1">
          <a:solidFill>
            <a:srgbClr val="321D60"/>
          </a:solidFill>
          <a:latin typeface="Arial" charset="0"/>
          <a:ea typeface="ヒラギノ角ゴ Pro W3" charset="-128"/>
        </a:defRPr>
      </a:lvl2pPr>
      <a:lvl3pPr algn="l" rtl="0" eaLnBrk="0" fontAlgn="base" hangingPunct="0">
        <a:spcBef>
          <a:spcPct val="0"/>
        </a:spcBef>
        <a:spcAft>
          <a:spcPct val="0"/>
        </a:spcAft>
        <a:defRPr sz="2000" b="1">
          <a:solidFill>
            <a:srgbClr val="321D60"/>
          </a:solidFill>
          <a:latin typeface="Arial" charset="0"/>
          <a:ea typeface="ヒラギノ角ゴ Pro W3" charset="-128"/>
        </a:defRPr>
      </a:lvl3pPr>
      <a:lvl4pPr algn="l" rtl="0" eaLnBrk="0" fontAlgn="base" hangingPunct="0">
        <a:spcBef>
          <a:spcPct val="0"/>
        </a:spcBef>
        <a:spcAft>
          <a:spcPct val="0"/>
        </a:spcAft>
        <a:defRPr sz="2000" b="1">
          <a:solidFill>
            <a:srgbClr val="321D60"/>
          </a:solidFill>
          <a:latin typeface="Arial" charset="0"/>
          <a:ea typeface="ヒラギノ角ゴ Pro W3" charset="-128"/>
        </a:defRPr>
      </a:lvl4pPr>
      <a:lvl5pPr algn="l" rtl="0" eaLnBrk="0" fontAlgn="base" hangingPunct="0">
        <a:spcBef>
          <a:spcPct val="0"/>
        </a:spcBef>
        <a:spcAft>
          <a:spcPct val="0"/>
        </a:spcAft>
        <a:defRPr sz="2000" b="1">
          <a:solidFill>
            <a:srgbClr val="321D60"/>
          </a:solidFill>
          <a:latin typeface="Arial" charset="0"/>
          <a:ea typeface="ヒラギノ角ゴ Pro W3" charset="-128"/>
        </a:defRPr>
      </a:lvl5pPr>
      <a:lvl6pPr marL="457200" algn="l" rtl="0" fontAlgn="base">
        <a:spcBef>
          <a:spcPct val="0"/>
        </a:spcBef>
        <a:spcAft>
          <a:spcPct val="0"/>
        </a:spcAft>
        <a:defRPr sz="2000" b="1">
          <a:solidFill>
            <a:srgbClr val="00367C"/>
          </a:solidFill>
          <a:latin typeface="Arial" charset="0"/>
        </a:defRPr>
      </a:lvl6pPr>
      <a:lvl7pPr marL="914400" algn="l" rtl="0" fontAlgn="base">
        <a:spcBef>
          <a:spcPct val="0"/>
        </a:spcBef>
        <a:spcAft>
          <a:spcPct val="0"/>
        </a:spcAft>
        <a:defRPr sz="2000" b="1">
          <a:solidFill>
            <a:srgbClr val="00367C"/>
          </a:solidFill>
          <a:latin typeface="Arial" charset="0"/>
        </a:defRPr>
      </a:lvl7pPr>
      <a:lvl8pPr marL="1371600" algn="l" rtl="0" fontAlgn="base">
        <a:spcBef>
          <a:spcPct val="0"/>
        </a:spcBef>
        <a:spcAft>
          <a:spcPct val="0"/>
        </a:spcAft>
        <a:defRPr sz="2000" b="1">
          <a:solidFill>
            <a:srgbClr val="00367C"/>
          </a:solidFill>
          <a:latin typeface="Arial" charset="0"/>
        </a:defRPr>
      </a:lvl8pPr>
      <a:lvl9pPr marL="1828800" algn="l" rtl="0" fontAlgn="base">
        <a:spcBef>
          <a:spcPct val="0"/>
        </a:spcBef>
        <a:spcAft>
          <a:spcPct val="0"/>
        </a:spcAft>
        <a:defRPr sz="2000" b="1">
          <a:solidFill>
            <a:srgbClr val="00367C"/>
          </a:solidFill>
          <a:latin typeface="Arial" charset="0"/>
        </a:defRPr>
      </a:lvl9pPr>
    </p:titleStyle>
    <p:bodyStyle>
      <a:lvl1pPr marL="342900" indent="-342900" algn="l" rtl="0" eaLnBrk="0" fontAlgn="base" hangingPunct="0">
        <a:spcBef>
          <a:spcPct val="20000"/>
        </a:spcBef>
        <a:spcAft>
          <a:spcPct val="0"/>
        </a:spcAft>
        <a:buClr>
          <a:srgbClr val="E1002C"/>
        </a:buClr>
        <a:buChar char="•"/>
        <a:defRPr sz="2000">
          <a:solidFill>
            <a:schemeClr val="tx1"/>
          </a:solidFill>
          <a:latin typeface="+mn-lt"/>
          <a:ea typeface="ヒラギノ角ゴ Pro W3" charset="-128"/>
          <a:cs typeface="+mn-cs"/>
        </a:defRPr>
      </a:lvl1pPr>
      <a:lvl2pPr marL="742950" indent="-285750" algn="l" rtl="0" eaLnBrk="0" fontAlgn="base" hangingPunct="0">
        <a:spcBef>
          <a:spcPct val="20000"/>
        </a:spcBef>
        <a:spcAft>
          <a:spcPct val="0"/>
        </a:spcAft>
        <a:buClr>
          <a:srgbClr val="E1002C"/>
        </a:buClr>
        <a:buChar char="–"/>
        <a:defRPr>
          <a:solidFill>
            <a:schemeClr val="tx1"/>
          </a:solidFill>
          <a:latin typeface="+mn-lt"/>
          <a:ea typeface="ヒラギノ角ゴ Pro W3" charset="-128"/>
        </a:defRPr>
      </a:lvl2pPr>
      <a:lvl3pPr marL="1143000" indent="-228600" algn="l" rtl="0" eaLnBrk="0" fontAlgn="base" hangingPunct="0">
        <a:spcBef>
          <a:spcPct val="20000"/>
        </a:spcBef>
        <a:spcAft>
          <a:spcPct val="0"/>
        </a:spcAft>
        <a:buClr>
          <a:srgbClr val="E1002C"/>
        </a:buClr>
        <a:buChar char="•"/>
        <a:defRPr sz="1700">
          <a:solidFill>
            <a:schemeClr val="tx1"/>
          </a:solidFill>
          <a:latin typeface="+mn-lt"/>
          <a:ea typeface="ヒラギノ角ゴ Pro W3" charset="-128"/>
        </a:defRPr>
      </a:lvl3pPr>
      <a:lvl4pPr marL="1600200" indent="-228600" algn="l" rtl="0" eaLnBrk="0" fontAlgn="base" hangingPunct="0">
        <a:spcBef>
          <a:spcPct val="20000"/>
        </a:spcBef>
        <a:spcAft>
          <a:spcPct val="0"/>
        </a:spcAft>
        <a:buClr>
          <a:srgbClr val="E1002C"/>
        </a:buClr>
        <a:buChar char="–"/>
        <a:defRPr sz="1600">
          <a:solidFill>
            <a:schemeClr val="tx1"/>
          </a:solidFill>
          <a:latin typeface="+mn-lt"/>
          <a:ea typeface="ヒラギノ角ゴ Pro W3" charset="-128"/>
        </a:defRPr>
      </a:lvl4pPr>
      <a:lvl5pPr marL="2057400" indent="-228600" algn="l" rtl="0" eaLnBrk="0" fontAlgn="base" hangingPunct="0">
        <a:spcBef>
          <a:spcPct val="20000"/>
        </a:spcBef>
        <a:spcAft>
          <a:spcPct val="0"/>
        </a:spcAft>
        <a:buClr>
          <a:srgbClr val="E1002C"/>
        </a:buClr>
        <a:buChar char="»"/>
        <a:defRPr sz="1500">
          <a:solidFill>
            <a:schemeClr val="tx1"/>
          </a:solidFill>
          <a:latin typeface="+mn-lt"/>
          <a:ea typeface="ヒラギノ角ゴ Pro W3" charset="-128"/>
        </a:defRPr>
      </a:lvl5pPr>
      <a:lvl6pPr marL="2514600" indent="-228600" algn="l" rtl="0" fontAlgn="base">
        <a:spcBef>
          <a:spcPct val="20000"/>
        </a:spcBef>
        <a:spcAft>
          <a:spcPct val="0"/>
        </a:spcAft>
        <a:buClr>
          <a:srgbClr val="E1002C"/>
        </a:buClr>
        <a:buChar char="»"/>
        <a:defRPr sz="1500">
          <a:solidFill>
            <a:schemeClr val="tx1"/>
          </a:solidFill>
          <a:latin typeface="+mn-lt"/>
        </a:defRPr>
      </a:lvl6pPr>
      <a:lvl7pPr marL="2971800" indent="-228600" algn="l" rtl="0" fontAlgn="base">
        <a:spcBef>
          <a:spcPct val="20000"/>
        </a:spcBef>
        <a:spcAft>
          <a:spcPct val="0"/>
        </a:spcAft>
        <a:buClr>
          <a:srgbClr val="E1002C"/>
        </a:buClr>
        <a:buChar char="»"/>
        <a:defRPr sz="1500">
          <a:solidFill>
            <a:schemeClr val="tx1"/>
          </a:solidFill>
          <a:latin typeface="+mn-lt"/>
        </a:defRPr>
      </a:lvl7pPr>
      <a:lvl8pPr marL="3429000" indent="-228600" algn="l" rtl="0" fontAlgn="base">
        <a:spcBef>
          <a:spcPct val="20000"/>
        </a:spcBef>
        <a:spcAft>
          <a:spcPct val="0"/>
        </a:spcAft>
        <a:buClr>
          <a:srgbClr val="E1002C"/>
        </a:buClr>
        <a:buChar char="»"/>
        <a:defRPr sz="1500">
          <a:solidFill>
            <a:schemeClr val="tx1"/>
          </a:solidFill>
          <a:latin typeface="+mn-lt"/>
        </a:defRPr>
      </a:lvl8pPr>
      <a:lvl9pPr marL="3886200" indent="-228600" algn="l" rtl="0" fontAlgn="base">
        <a:spcBef>
          <a:spcPct val="20000"/>
        </a:spcBef>
        <a:spcAft>
          <a:spcPct val="0"/>
        </a:spcAft>
        <a:buClr>
          <a:srgbClr val="E1002C"/>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5791200"/>
            <a:ext cx="8534400" cy="457200"/>
          </a:xfrm>
        </p:spPr>
        <p:txBody>
          <a:bodyPr/>
          <a:lstStyle/>
          <a:p>
            <a:pPr eaLnBrk="1" hangingPunct="1"/>
            <a:endParaRPr lang="en-US" dirty="0" smtClean="0">
              <a:solidFill>
                <a:schemeClr val="tx1"/>
              </a:solidFill>
            </a:endParaRPr>
          </a:p>
        </p:txBody>
      </p:sp>
      <p:sp>
        <p:nvSpPr>
          <p:cNvPr id="2051" name="Rectangle 3"/>
          <p:cNvSpPr>
            <a:spLocks noGrp="1" noChangeArrowheads="1"/>
          </p:cNvSpPr>
          <p:nvPr>
            <p:ph type="subTitle" idx="1"/>
          </p:nvPr>
        </p:nvSpPr>
        <p:spPr>
          <a:xfrm>
            <a:off x="381000" y="5105400"/>
            <a:ext cx="8534400" cy="457200"/>
          </a:xfrm>
        </p:spPr>
        <p:txBody>
          <a:bodyPr/>
          <a:lstStyle/>
          <a:p>
            <a:pPr eaLnBrk="1" hangingPunct="1">
              <a:defRPr/>
            </a:pPr>
            <a:r>
              <a:rPr lang="en-US" sz="3600" b="1" dirty="0" smtClean="0">
                <a:solidFill>
                  <a:srgbClr val="321D60"/>
                </a:solidFill>
                <a:latin typeface="+mj-lt"/>
                <a:ea typeface="+mn-ea"/>
              </a:rPr>
              <a:t>SEEDING</a:t>
            </a:r>
          </a:p>
        </p:txBody>
      </p:sp>
      <p:sp>
        <p:nvSpPr>
          <p:cNvPr id="4100" name="Text Box 4"/>
          <p:cNvSpPr txBox="1">
            <a:spLocks noChangeArrowheads="1"/>
          </p:cNvSpPr>
          <p:nvPr/>
        </p:nvSpPr>
        <p:spPr bwMode="auto">
          <a:xfrm>
            <a:off x="441325" y="5486400"/>
            <a:ext cx="595947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ヒラギノ角ゴ Pro W3" charset="-128"/>
              </a:defRPr>
            </a:lvl1pPr>
            <a:lvl2pPr marL="742950" indent="-285750">
              <a:defRPr sz="2400">
                <a:solidFill>
                  <a:schemeClr val="tx1"/>
                </a:solidFill>
                <a:latin typeface="Times" charset="0"/>
                <a:ea typeface="ヒラギノ角ゴ Pro W3" charset="-128"/>
              </a:defRPr>
            </a:lvl2pPr>
            <a:lvl3pPr marL="1143000" indent="-228600">
              <a:defRPr sz="2400">
                <a:solidFill>
                  <a:schemeClr val="tx1"/>
                </a:solidFill>
                <a:latin typeface="Times" charset="0"/>
                <a:ea typeface="ヒラギノ角ゴ Pro W3" charset="-128"/>
              </a:defRPr>
            </a:lvl3pPr>
            <a:lvl4pPr marL="1600200" indent="-228600">
              <a:defRPr sz="2400">
                <a:solidFill>
                  <a:schemeClr val="tx1"/>
                </a:solidFill>
                <a:latin typeface="Times" charset="0"/>
                <a:ea typeface="ヒラギノ角ゴ Pro W3" charset="-128"/>
              </a:defRPr>
            </a:lvl4pPr>
            <a:lvl5pPr marL="2057400" indent="-228600">
              <a:defRPr sz="2400">
                <a:solidFill>
                  <a:schemeClr val="tx1"/>
                </a:solidFill>
                <a:latin typeface="Times"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charset="0"/>
                <a:ea typeface="ヒラギノ角ゴ Pro W3" charset="-128"/>
              </a:defRPr>
            </a:lvl9pPr>
          </a:lstStyle>
          <a:p>
            <a:pPr>
              <a:lnSpc>
                <a:spcPct val="130000"/>
              </a:lnSpc>
            </a:pPr>
            <a:r>
              <a:rPr lang="en-US" sz="1200" dirty="0">
                <a:solidFill>
                  <a:schemeClr val="bg1"/>
                </a:solidFill>
                <a:latin typeface="Arial" charset="0"/>
              </a:rPr>
              <a:t>Presentation prepared by: Ryan Murphy</a:t>
            </a:r>
          </a:p>
          <a:p>
            <a:pPr>
              <a:lnSpc>
                <a:spcPct val="130000"/>
              </a:lnSpc>
            </a:pPr>
            <a:r>
              <a:rPr lang="en-US" sz="1200" dirty="0">
                <a:solidFill>
                  <a:schemeClr val="bg1"/>
                </a:solidFill>
                <a:latin typeface="Arial" charset="0"/>
              </a:rPr>
              <a:t>Presentation to: Claire Furlong</a:t>
            </a:r>
          </a:p>
          <a:p>
            <a:pPr>
              <a:lnSpc>
                <a:spcPct val="130000"/>
              </a:lnSpc>
            </a:pPr>
            <a:r>
              <a:rPr lang="en-US" sz="1200" dirty="0">
                <a:solidFill>
                  <a:schemeClr val="bg1"/>
                </a:solidFill>
                <a:latin typeface="Arial" charset="0"/>
              </a:rPr>
              <a:t>Date: XX/XX/XX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Heats</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447237840"/>
              </p:ext>
            </p:extLst>
          </p:nvPr>
        </p:nvGraphicFramePr>
        <p:xfrm>
          <a:off x="467544" y="1828803"/>
          <a:ext cx="7992888" cy="4638132"/>
        </p:xfrm>
        <a:graphic>
          <a:graphicData uri="http://schemas.openxmlformats.org/drawingml/2006/table">
            <a:tbl>
              <a:tblPr firstRow="1" bandRow="1">
                <a:tableStyleId>{5C22544A-7EE6-4342-B048-85BDC9FD1C3A}</a:tableStyleId>
              </a:tblPr>
              <a:tblGrid>
                <a:gridCol w="576064"/>
                <a:gridCol w="864096"/>
                <a:gridCol w="558062"/>
                <a:gridCol w="594066"/>
                <a:gridCol w="738082"/>
                <a:gridCol w="666074"/>
                <a:gridCol w="540060"/>
                <a:gridCol w="792088"/>
                <a:gridCol w="666074"/>
                <a:gridCol w="558062"/>
                <a:gridCol w="774086"/>
                <a:gridCol w="666074"/>
              </a:tblGrid>
              <a:tr h="505836">
                <a:tc gridSpan="3">
                  <a:txBody>
                    <a:bodyPr/>
                    <a:lstStyle/>
                    <a:p>
                      <a:pPr algn="ctr"/>
                      <a:r>
                        <a:rPr lang="en-GB" dirty="0" smtClean="0"/>
                        <a:t>Heat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2</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3</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4</a:t>
                      </a:r>
                      <a:endParaRPr lang="en-GB" dirty="0"/>
                    </a:p>
                  </a:txBody>
                  <a:tcPr anchor="ctr"/>
                </a:tc>
                <a:tc hMerge="1">
                  <a:txBody>
                    <a:bodyPr/>
                    <a:lstStyle/>
                    <a:p>
                      <a:endParaRPr lang="en-GB" dirty="0"/>
                    </a:p>
                  </a:txBody>
                  <a:tcPr/>
                </a:tc>
                <a:tc hMerge="1">
                  <a:txBody>
                    <a:bodyPr/>
                    <a:lstStyle/>
                    <a:p>
                      <a:endParaRPr lang="en-GB" dirty="0"/>
                    </a:p>
                  </a:txBody>
                  <a:tcPr/>
                </a:tc>
              </a:tr>
              <a:tr h="505836">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baseline="0" dirty="0" smtClean="0">
                          <a:latin typeface="Arial" panose="020B0604020202020204" pitchFamily="34" charset="0"/>
                          <a:cs typeface="Arial" panose="020B0604020202020204" pitchFamily="34" charset="0"/>
                        </a:rPr>
                        <a:t>25.85</a:t>
                      </a:r>
                      <a:endParaRPr lang="en-GB" sz="1000" baseline="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26.62</a:t>
                      </a:r>
                    </a:p>
                  </a:txBody>
                  <a:tcPr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Rukayatu</a:t>
                      </a:r>
                      <a:r>
                        <a:rPr lang="en-GB" sz="1000" baseline="0" dirty="0" smtClean="0">
                          <a:latin typeface="Arial" panose="020B0604020202020204" pitchFamily="34" charset="0"/>
                          <a:cs typeface="Arial" panose="020B0604020202020204" pitchFamily="34" charset="0"/>
                        </a:rPr>
                        <a:t> Shonibare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Mia Harris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Ruth Oghale-Olugua</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Amy Rolfe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Grace Preston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27.29</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276</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Thorpe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28.82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Ella Roberts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Amelia Fisher</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28.54</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Macey Bradshaw</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27.90</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Sophie Walton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29.30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Tasmin Morrison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Bronte Rennocks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177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Lauren Blakey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29.26</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Francesa Medicott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29.99</a:t>
                      </a: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1502858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Heats</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5505983"/>
              </p:ext>
            </p:extLst>
          </p:nvPr>
        </p:nvGraphicFramePr>
        <p:xfrm>
          <a:off x="467544" y="1828803"/>
          <a:ext cx="7992888" cy="4595328"/>
        </p:xfrm>
        <a:graphic>
          <a:graphicData uri="http://schemas.openxmlformats.org/drawingml/2006/table">
            <a:tbl>
              <a:tblPr firstRow="1" bandRow="1">
                <a:tableStyleId>{5C22544A-7EE6-4342-B048-85BDC9FD1C3A}</a:tableStyleId>
              </a:tblPr>
              <a:tblGrid>
                <a:gridCol w="576064"/>
                <a:gridCol w="864096"/>
                <a:gridCol w="432048"/>
                <a:gridCol w="576064"/>
                <a:gridCol w="1008112"/>
                <a:gridCol w="540060"/>
                <a:gridCol w="540060"/>
                <a:gridCol w="792088"/>
                <a:gridCol w="576064"/>
                <a:gridCol w="504056"/>
                <a:gridCol w="1008112"/>
                <a:gridCol w="576064"/>
              </a:tblGrid>
              <a:tr h="505836">
                <a:tc gridSpan="3">
                  <a:txBody>
                    <a:bodyPr/>
                    <a:lstStyle/>
                    <a:p>
                      <a:pPr algn="ctr"/>
                      <a:r>
                        <a:rPr lang="en-GB" dirty="0" smtClean="0"/>
                        <a:t>Heat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2</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3</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4</a:t>
                      </a:r>
                      <a:endParaRPr lang="en-GB" dirty="0"/>
                    </a:p>
                  </a:txBody>
                  <a:tcPr anchor="ctr"/>
                </a:tc>
                <a:tc hMerge="1">
                  <a:txBody>
                    <a:bodyPr/>
                    <a:lstStyle/>
                    <a:p>
                      <a:endParaRPr lang="en-GB" dirty="0"/>
                    </a:p>
                  </a:txBody>
                  <a:tcPr/>
                </a:tc>
                <a:tc hMerge="1">
                  <a:txBody>
                    <a:bodyPr/>
                    <a:lstStyle/>
                    <a:p>
                      <a:endParaRPr lang="en-GB" dirty="0"/>
                    </a:p>
                  </a:txBody>
                  <a:tcPr/>
                </a:tc>
              </a:tr>
              <a:tr h="505836">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baseline="0" dirty="0" smtClean="0">
                          <a:latin typeface="Arial" panose="020B0604020202020204" pitchFamily="34" charset="0"/>
                          <a:cs typeface="Arial" panose="020B0604020202020204" pitchFamily="34" charset="0"/>
                        </a:rPr>
                        <a:t>25.85</a:t>
                      </a:r>
                      <a:endParaRPr lang="en-GB" sz="1000" baseline="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26.62</a:t>
                      </a:r>
                    </a:p>
                  </a:txBody>
                  <a:tcPr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Rukayatu</a:t>
                      </a:r>
                      <a:r>
                        <a:rPr lang="en-GB" sz="1000" baseline="0" dirty="0" smtClean="0">
                          <a:latin typeface="Arial" panose="020B0604020202020204" pitchFamily="34" charset="0"/>
                          <a:cs typeface="Arial" panose="020B0604020202020204" pitchFamily="34" charset="0"/>
                        </a:rPr>
                        <a:t> Shonibare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Mia Harris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Ruth Oghale-Olugua</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Amy Rolfe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Grace Preston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27.29</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276</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Thorpe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28.82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Ella Roberts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Amelia Fisher</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28.54</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Macey Bradshaw</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27.90</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Sophie Walton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29.30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Tasmin Morrison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Bronte Rennocks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177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Lauren Blakey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29.26</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Francesa Medicott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29.99</a:t>
                      </a: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r>
            </a:tbl>
          </a:graphicData>
        </a:graphic>
      </p:graphicFrame>
      <p:sp>
        <p:nvSpPr>
          <p:cNvPr id="7" name="TextBox 6"/>
          <p:cNvSpPr txBox="1"/>
          <p:nvPr/>
        </p:nvSpPr>
        <p:spPr>
          <a:xfrm>
            <a:off x="772483" y="2449001"/>
            <a:ext cx="432048"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5" name="TextBox 4"/>
          <p:cNvSpPr txBox="1"/>
          <p:nvPr/>
        </p:nvSpPr>
        <p:spPr>
          <a:xfrm>
            <a:off x="2649486" y="2449002"/>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6" name="TextBox 5"/>
          <p:cNvSpPr txBox="1"/>
          <p:nvPr/>
        </p:nvSpPr>
        <p:spPr>
          <a:xfrm>
            <a:off x="4665710" y="2430376"/>
            <a:ext cx="360040"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8" name="TextBox 7"/>
          <p:cNvSpPr txBox="1"/>
          <p:nvPr/>
        </p:nvSpPr>
        <p:spPr>
          <a:xfrm>
            <a:off x="6569211" y="2449001"/>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9" name="TextBox 8"/>
          <p:cNvSpPr txBox="1"/>
          <p:nvPr/>
        </p:nvSpPr>
        <p:spPr>
          <a:xfrm>
            <a:off x="772483" y="2910666"/>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0" name="TextBox 9"/>
          <p:cNvSpPr txBox="1"/>
          <p:nvPr/>
        </p:nvSpPr>
        <p:spPr>
          <a:xfrm>
            <a:off x="2716699" y="2967335"/>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1" name="TextBox 10"/>
          <p:cNvSpPr txBox="1"/>
          <p:nvPr/>
        </p:nvSpPr>
        <p:spPr>
          <a:xfrm>
            <a:off x="4732923" y="2967335"/>
            <a:ext cx="432048"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2" name="TextBox 11"/>
          <p:cNvSpPr txBox="1"/>
          <p:nvPr/>
        </p:nvSpPr>
        <p:spPr>
          <a:xfrm>
            <a:off x="6620778" y="2967334"/>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3" name="TextBox 12"/>
          <p:cNvSpPr txBox="1"/>
          <p:nvPr/>
        </p:nvSpPr>
        <p:spPr>
          <a:xfrm>
            <a:off x="772482" y="3479737"/>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4" name="TextBox 13"/>
          <p:cNvSpPr txBox="1"/>
          <p:nvPr/>
        </p:nvSpPr>
        <p:spPr>
          <a:xfrm>
            <a:off x="2649487" y="3499915"/>
            <a:ext cx="40075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5" name="TextBox 14"/>
          <p:cNvSpPr txBox="1"/>
          <p:nvPr/>
        </p:nvSpPr>
        <p:spPr>
          <a:xfrm>
            <a:off x="4753695" y="3499915"/>
            <a:ext cx="360039"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6" name="TextBox 15"/>
          <p:cNvSpPr txBox="1"/>
          <p:nvPr/>
        </p:nvSpPr>
        <p:spPr>
          <a:xfrm flipH="1">
            <a:off x="6637168" y="3499915"/>
            <a:ext cx="360039"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Tree>
    <p:extLst>
      <p:ext uri="{BB962C8B-B14F-4D97-AF65-F5344CB8AC3E}">
        <p14:creationId xmlns:p14="http://schemas.microsoft.com/office/powerpoint/2010/main" val="2265233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Heats</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284451514"/>
              </p:ext>
            </p:extLst>
          </p:nvPr>
        </p:nvGraphicFramePr>
        <p:xfrm>
          <a:off x="467544" y="1828803"/>
          <a:ext cx="7992888" cy="4638132"/>
        </p:xfrm>
        <a:graphic>
          <a:graphicData uri="http://schemas.openxmlformats.org/drawingml/2006/table">
            <a:tbl>
              <a:tblPr firstRow="1" bandRow="1">
                <a:tableStyleId>{5C22544A-7EE6-4342-B048-85BDC9FD1C3A}</a:tableStyleId>
              </a:tblPr>
              <a:tblGrid>
                <a:gridCol w="576064"/>
                <a:gridCol w="864096"/>
                <a:gridCol w="558062"/>
                <a:gridCol w="594066"/>
                <a:gridCol w="738082"/>
                <a:gridCol w="666074"/>
                <a:gridCol w="540060"/>
                <a:gridCol w="792088"/>
                <a:gridCol w="666074"/>
                <a:gridCol w="558062"/>
                <a:gridCol w="774086"/>
                <a:gridCol w="666074"/>
              </a:tblGrid>
              <a:tr h="505836">
                <a:tc gridSpan="3">
                  <a:txBody>
                    <a:bodyPr/>
                    <a:lstStyle/>
                    <a:p>
                      <a:pPr algn="ctr"/>
                      <a:r>
                        <a:rPr lang="en-GB" dirty="0" smtClean="0"/>
                        <a:t>Heat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2</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3</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Heat 4</a:t>
                      </a:r>
                      <a:endParaRPr lang="en-GB" dirty="0"/>
                    </a:p>
                  </a:txBody>
                  <a:tcPr anchor="ctr"/>
                </a:tc>
                <a:tc hMerge="1">
                  <a:txBody>
                    <a:bodyPr/>
                    <a:lstStyle/>
                    <a:p>
                      <a:endParaRPr lang="en-GB" dirty="0"/>
                    </a:p>
                  </a:txBody>
                  <a:tcPr/>
                </a:tc>
                <a:tc hMerge="1">
                  <a:txBody>
                    <a:bodyPr/>
                    <a:lstStyle/>
                    <a:p>
                      <a:endParaRPr lang="en-GB" dirty="0"/>
                    </a:p>
                  </a:txBody>
                  <a:tcPr/>
                </a:tc>
              </a:tr>
              <a:tr h="505836">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baseline="0" dirty="0" smtClean="0">
                          <a:latin typeface="Arial" panose="020B0604020202020204" pitchFamily="34" charset="0"/>
                          <a:cs typeface="Arial" panose="020B0604020202020204" pitchFamily="34" charset="0"/>
                        </a:rPr>
                        <a:t>25.85</a:t>
                      </a:r>
                      <a:endParaRPr lang="en-GB" sz="1000" baseline="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26.62</a:t>
                      </a:r>
                    </a:p>
                  </a:txBody>
                  <a:tcPr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Rukayatu</a:t>
                      </a:r>
                      <a:r>
                        <a:rPr lang="en-GB" sz="1000" baseline="0" dirty="0" smtClean="0">
                          <a:latin typeface="Arial" panose="020B0604020202020204" pitchFamily="34" charset="0"/>
                          <a:cs typeface="Arial" panose="020B0604020202020204" pitchFamily="34" charset="0"/>
                        </a:rPr>
                        <a:t> Shonibare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Mia Harris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26.91</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Ruth Oghale-Olugua</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Amy Rolfe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26.90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Grace Preston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27.29</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276</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Thorpe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28.82</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Ella Roberts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27.46</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Amelia Fisher</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28.54</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Macey Bradshaw</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27.90</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r>
                        <a:rPr lang="en-GB" sz="1000" dirty="0" smtClean="0">
                          <a:latin typeface="Arial" panose="020B0604020202020204" pitchFamily="34" charset="0"/>
                          <a:cs typeface="Arial" panose="020B0604020202020204" pitchFamily="34" charset="0"/>
                        </a:rPr>
                        <a:t>280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Sophie Walton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29.30</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Tasmin Morrison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Bronte Rennocks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28.55</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177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Lauren Blakey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29.26</a:t>
                      </a:r>
                      <a:endParaRPr lang="en-GB" sz="1000" dirty="0">
                        <a:latin typeface="Arial" panose="020B0604020202020204" pitchFamily="34" charset="0"/>
                        <a:cs typeface="Arial" panose="020B0604020202020204" pitchFamily="34" charset="0"/>
                      </a:endParaRPr>
                    </a:p>
                  </a:txBody>
                  <a:tcPr anchor="ctr"/>
                </a:tc>
              </a:tr>
              <a:tr h="505836">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Francesa Medicott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29.99</a:t>
                      </a: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r>
            </a:tbl>
          </a:graphicData>
        </a:graphic>
      </p:graphicFrame>
      <p:sp>
        <p:nvSpPr>
          <p:cNvPr id="7" name="TextBox 6"/>
          <p:cNvSpPr txBox="1"/>
          <p:nvPr/>
        </p:nvSpPr>
        <p:spPr>
          <a:xfrm>
            <a:off x="739930" y="2456797"/>
            <a:ext cx="432048"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5" name="TextBox 4"/>
          <p:cNvSpPr txBox="1"/>
          <p:nvPr/>
        </p:nvSpPr>
        <p:spPr>
          <a:xfrm>
            <a:off x="2759821" y="2438337"/>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6" name="TextBox 5"/>
          <p:cNvSpPr txBox="1"/>
          <p:nvPr/>
        </p:nvSpPr>
        <p:spPr>
          <a:xfrm>
            <a:off x="4736373" y="2456797"/>
            <a:ext cx="360040"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8" name="TextBox 7"/>
          <p:cNvSpPr txBox="1"/>
          <p:nvPr/>
        </p:nvSpPr>
        <p:spPr>
          <a:xfrm>
            <a:off x="6729329" y="2456796"/>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9" name="TextBox 8"/>
          <p:cNvSpPr txBox="1"/>
          <p:nvPr/>
        </p:nvSpPr>
        <p:spPr>
          <a:xfrm>
            <a:off x="771223" y="2927443"/>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0" name="TextBox 9"/>
          <p:cNvSpPr txBox="1"/>
          <p:nvPr/>
        </p:nvSpPr>
        <p:spPr>
          <a:xfrm>
            <a:off x="2783807" y="2901694"/>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1" name="TextBox 10"/>
          <p:cNvSpPr txBox="1"/>
          <p:nvPr/>
        </p:nvSpPr>
        <p:spPr>
          <a:xfrm>
            <a:off x="4736373" y="3000296"/>
            <a:ext cx="432048"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2" name="TextBox 11"/>
          <p:cNvSpPr txBox="1"/>
          <p:nvPr/>
        </p:nvSpPr>
        <p:spPr>
          <a:xfrm>
            <a:off x="6765333" y="2940899"/>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3" name="TextBox 12"/>
          <p:cNvSpPr txBox="1"/>
          <p:nvPr/>
        </p:nvSpPr>
        <p:spPr>
          <a:xfrm>
            <a:off x="829592" y="3498069"/>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4" name="TextBox 13"/>
          <p:cNvSpPr txBox="1"/>
          <p:nvPr/>
        </p:nvSpPr>
        <p:spPr>
          <a:xfrm>
            <a:off x="2796171" y="3498069"/>
            <a:ext cx="40075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5" name="TextBox 14"/>
          <p:cNvSpPr txBox="1"/>
          <p:nvPr/>
        </p:nvSpPr>
        <p:spPr>
          <a:xfrm>
            <a:off x="4736374" y="3533011"/>
            <a:ext cx="360039"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6" name="TextBox 15"/>
          <p:cNvSpPr txBox="1"/>
          <p:nvPr/>
        </p:nvSpPr>
        <p:spPr>
          <a:xfrm flipH="1">
            <a:off x="6729329" y="3429000"/>
            <a:ext cx="360039"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7" name="TextBox 16"/>
          <p:cNvSpPr txBox="1"/>
          <p:nvPr/>
        </p:nvSpPr>
        <p:spPr>
          <a:xfrm>
            <a:off x="809654" y="3941787"/>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8" name="TextBox 17"/>
          <p:cNvSpPr txBox="1"/>
          <p:nvPr/>
        </p:nvSpPr>
        <p:spPr>
          <a:xfrm>
            <a:off x="2796171" y="3941787"/>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9" name="TextBox 18"/>
          <p:cNvSpPr txBox="1"/>
          <p:nvPr/>
        </p:nvSpPr>
        <p:spPr>
          <a:xfrm>
            <a:off x="4804351" y="3975447"/>
            <a:ext cx="40075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22" name="TextBox 21"/>
          <p:cNvSpPr txBox="1"/>
          <p:nvPr/>
        </p:nvSpPr>
        <p:spPr>
          <a:xfrm flipH="1">
            <a:off x="835576" y="4403452"/>
            <a:ext cx="432048"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Tree>
    <p:extLst>
      <p:ext uri="{BB962C8B-B14F-4D97-AF65-F5344CB8AC3E}">
        <p14:creationId xmlns:p14="http://schemas.microsoft.com/office/powerpoint/2010/main" val="123238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499830"/>
              </p:ext>
            </p:extLst>
          </p:nvPr>
        </p:nvGraphicFramePr>
        <p:xfrm>
          <a:off x="827583" y="1700807"/>
          <a:ext cx="6192687" cy="5035997"/>
        </p:xfrm>
        <a:graphic>
          <a:graphicData uri="http://schemas.openxmlformats.org/drawingml/2006/table">
            <a:tbl>
              <a:tblPr firstRow="1" bandRow="1">
                <a:tableStyleId>{5C22544A-7EE6-4342-B048-85BDC9FD1C3A}</a:tableStyleId>
              </a:tblPr>
              <a:tblGrid>
                <a:gridCol w="488898"/>
                <a:gridCol w="447207"/>
                <a:gridCol w="1008112"/>
                <a:gridCol w="1296144"/>
                <a:gridCol w="1944216"/>
                <a:gridCol w="1008110"/>
              </a:tblGrid>
              <a:tr h="603373">
                <a:tc gridSpan="2">
                  <a:txBody>
                    <a:bodyPr/>
                    <a:lstStyle/>
                    <a:p>
                      <a:pPr algn="ctr"/>
                      <a:r>
                        <a:rPr lang="en-GB" sz="1800" dirty="0" smtClean="0"/>
                        <a:t>S/F</a:t>
                      </a:r>
                      <a:endParaRPr lang="en-GB" sz="1800" dirty="0"/>
                    </a:p>
                  </a:txBody>
                  <a:tcPr marL="6686" marR="6686" marT="3340" marB="3340" anchor="ctr"/>
                </a:tc>
                <a:tc hMerge="1">
                  <a:txBody>
                    <a:bodyPr/>
                    <a:lstStyle/>
                    <a:p>
                      <a:pPr algn="ctr"/>
                      <a:endParaRPr lang="en-GB" sz="1800" dirty="0"/>
                    </a:p>
                  </a:txBody>
                  <a:tcPr marL="6686" marR="6686" marT="3340" marB="3340" anchor="ctr"/>
                </a:tc>
                <a:tc>
                  <a:txBody>
                    <a:bodyPr/>
                    <a:lstStyle/>
                    <a:p>
                      <a:pPr algn="ctr"/>
                      <a:r>
                        <a:rPr lang="en-GB" sz="1800" dirty="0" smtClean="0"/>
                        <a:t>Bib Number</a:t>
                      </a:r>
                      <a:endParaRPr lang="en-GB" sz="1800" dirty="0"/>
                    </a:p>
                  </a:txBody>
                  <a:tcPr marL="6686" marR="6686" marT="3340" marB="3340" anchor="ctr"/>
                </a:tc>
                <a:tc>
                  <a:txBody>
                    <a:bodyPr/>
                    <a:lstStyle/>
                    <a:p>
                      <a:pPr algn="ctr"/>
                      <a:r>
                        <a:rPr lang="en-GB" sz="1800" dirty="0" smtClean="0"/>
                        <a:t>Athlete</a:t>
                      </a:r>
                      <a:endParaRPr lang="en-GB" sz="1800" dirty="0"/>
                    </a:p>
                  </a:txBody>
                  <a:tcPr marL="6686" marR="6686" marT="3340" marB="3340" anchor="ctr"/>
                </a:tc>
                <a:tc>
                  <a:txBody>
                    <a:bodyPr/>
                    <a:lstStyle/>
                    <a:p>
                      <a:pPr algn="ctr"/>
                      <a:r>
                        <a:rPr lang="en-GB" sz="1800" dirty="0" smtClean="0"/>
                        <a:t>Club</a:t>
                      </a:r>
                      <a:endParaRPr lang="en-GB" sz="1800" dirty="0"/>
                    </a:p>
                  </a:txBody>
                  <a:tcPr marL="6686" marR="6686" marT="3340" marB="3340" anchor="ctr"/>
                </a:tc>
                <a:tc>
                  <a:txBody>
                    <a:bodyPr/>
                    <a:lstStyle/>
                    <a:p>
                      <a:pPr algn="ctr"/>
                      <a:r>
                        <a:rPr lang="en-GB" sz="1800" dirty="0" smtClean="0"/>
                        <a:t>Perf.</a:t>
                      </a:r>
                      <a:endParaRPr lang="en-GB" sz="1800" dirty="0"/>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6686" marR="6686" marT="3340" marB="3340" anchor="ctr">
                    <a:solidFill>
                      <a:srgbClr val="00B05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C0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6686" marR="6686" marT="3340" marB="3340" anchor="ctr">
                    <a:solidFill>
                      <a:srgbClr val="FF3300"/>
                    </a:solid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6686" marR="6686" marT="3340" marB="3340" anchor="ctr"/>
                </a:tc>
              </a:tr>
            </a:tbl>
          </a:graphicData>
        </a:graphic>
      </p:graphicFrame>
    </p:spTree>
    <p:extLst>
      <p:ext uri="{BB962C8B-B14F-4D97-AF65-F5344CB8AC3E}">
        <p14:creationId xmlns:p14="http://schemas.microsoft.com/office/powerpoint/2010/main" val="2120553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5039251"/>
              </p:ext>
            </p:extLst>
          </p:nvPr>
        </p:nvGraphicFramePr>
        <p:xfrm>
          <a:off x="827583" y="1700807"/>
          <a:ext cx="6192687" cy="5035997"/>
        </p:xfrm>
        <a:graphic>
          <a:graphicData uri="http://schemas.openxmlformats.org/drawingml/2006/table">
            <a:tbl>
              <a:tblPr firstRow="1" bandRow="1">
                <a:tableStyleId>{5C22544A-7EE6-4342-B048-85BDC9FD1C3A}</a:tableStyleId>
              </a:tblPr>
              <a:tblGrid>
                <a:gridCol w="488898"/>
                <a:gridCol w="447207"/>
                <a:gridCol w="1008112"/>
                <a:gridCol w="1296144"/>
                <a:gridCol w="1944216"/>
                <a:gridCol w="1008110"/>
              </a:tblGrid>
              <a:tr h="603373">
                <a:tc gridSpan="2">
                  <a:txBody>
                    <a:bodyPr/>
                    <a:lstStyle/>
                    <a:p>
                      <a:pPr algn="ctr"/>
                      <a:r>
                        <a:rPr lang="en-GB" sz="1800" dirty="0" smtClean="0"/>
                        <a:t>S/F</a:t>
                      </a:r>
                      <a:endParaRPr lang="en-GB" sz="1800" dirty="0"/>
                    </a:p>
                  </a:txBody>
                  <a:tcPr marL="6686" marR="6686" marT="3340" marB="3340" anchor="ctr"/>
                </a:tc>
                <a:tc hMerge="1">
                  <a:txBody>
                    <a:bodyPr/>
                    <a:lstStyle/>
                    <a:p>
                      <a:pPr algn="ctr"/>
                      <a:endParaRPr lang="en-GB" sz="1800" dirty="0"/>
                    </a:p>
                  </a:txBody>
                  <a:tcPr marL="6686" marR="6686" marT="3340" marB="3340" anchor="ctr"/>
                </a:tc>
                <a:tc>
                  <a:txBody>
                    <a:bodyPr/>
                    <a:lstStyle/>
                    <a:p>
                      <a:pPr algn="ctr"/>
                      <a:r>
                        <a:rPr lang="en-GB" sz="1800" dirty="0" smtClean="0"/>
                        <a:t>Bib Number</a:t>
                      </a:r>
                      <a:endParaRPr lang="en-GB" sz="1800" dirty="0"/>
                    </a:p>
                  </a:txBody>
                  <a:tcPr marL="6686" marR="6686" marT="3340" marB="3340" anchor="ctr"/>
                </a:tc>
                <a:tc>
                  <a:txBody>
                    <a:bodyPr/>
                    <a:lstStyle/>
                    <a:p>
                      <a:pPr algn="ctr"/>
                      <a:r>
                        <a:rPr lang="en-GB" sz="1800" dirty="0" smtClean="0"/>
                        <a:t>Athlete</a:t>
                      </a:r>
                      <a:endParaRPr lang="en-GB" sz="1800" dirty="0"/>
                    </a:p>
                  </a:txBody>
                  <a:tcPr marL="6686" marR="6686" marT="3340" marB="3340" anchor="ctr"/>
                </a:tc>
                <a:tc>
                  <a:txBody>
                    <a:bodyPr/>
                    <a:lstStyle/>
                    <a:p>
                      <a:pPr algn="ctr"/>
                      <a:r>
                        <a:rPr lang="en-GB" sz="1800" dirty="0" smtClean="0"/>
                        <a:t>Club</a:t>
                      </a:r>
                      <a:endParaRPr lang="en-GB" sz="1800" dirty="0"/>
                    </a:p>
                  </a:txBody>
                  <a:tcPr marL="6686" marR="6686" marT="3340" marB="3340" anchor="ctr"/>
                </a:tc>
                <a:tc>
                  <a:txBody>
                    <a:bodyPr/>
                    <a:lstStyle/>
                    <a:p>
                      <a:pPr algn="ctr"/>
                      <a:r>
                        <a:rPr lang="en-GB" sz="1800" dirty="0" smtClean="0"/>
                        <a:t>Perf.</a:t>
                      </a:r>
                      <a:endParaRPr lang="en-GB" sz="1800" dirty="0"/>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6686" marR="6686" marT="3340" marB="3340" anchor="ctr">
                    <a:noFill/>
                  </a:tcP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6686" marR="6686" marT="3340" marB="3340" anchor="ctr">
                    <a:noFill/>
                  </a:tcP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6686" marR="6686" marT="3340" marB="3340" anchor="ctr"/>
                </a:tc>
              </a:tr>
              <a:tr h="277039">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6686" marR="6686" marT="3340" marB="3340"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6686" marR="6686" marT="3340" marB="3340" anchor="ctr"/>
                </a:tc>
              </a:tr>
            </a:tbl>
          </a:graphicData>
        </a:graphic>
      </p:graphicFrame>
    </p:spTree>
    <p:extLst>
      <p:ext uri="{BB962C8B-B14F-4D97-AF65-F5344CB8AC3E}">
        <p14:creationId xmlns:p14="http://schemas.microsoft.com/office/powerpoint/2010/main" val="99799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167653"/>
              </p:ext>
            </p:extLst>
          </p:nvPr>
        </p:nvGraphicFramePr>
        <p:xfrm>
          <a:off x="899593" y="1700806"/>
          <a:ext cx="6696743" cy="4791000"/>
        </p:xfrm>
        <a:graphic>
          <a:graphicData uri="http://schemas.openxmlformats.org/drawingml/2006/table">
            <a:tbl>
              <a:tblPr firstRow="1" bandRow="1">
                <a:tableStyleId>{5C22544A-7EE6-4342-B048-85BDC9FD1C3A}</a:tableStyleId>
              </a:tblPr>
              <a:tblGrid>
                <a:gridCol w="507626"/>
                <a:gridCol w="495126"/>
                <a:gridCol w="992026"/>
                <a:gridCol w="1317589"/>
                <a:gridCol w="2268250"/>
                <a:gridCol w="1116126"/>
              </a:tblGrid>
              <a:tr h="519961">
                <a:tc gridSpan="2">
                  <a:txBody>
                    <a:bodyPr/>
                    <a:lstStyle/>
                    <a:p>
                      <a:pPr algn="ctr"/>
                      <a:r>
                        <a:rPr lang="en-GB" sz="1800" dirty="0" smtClean="0"/>
                        <a:t>S/F</a:t>
                      </a:r>
                      <a:endParaRPr lang="en-GB" sz="1800" dirty="0"/>
                    </a:p>
                  </a:txBody>
                  <a:tcPr marL="9781" marR="9781" marT="4892" marB="4892" anchor="ctr"/>
                </a:tc>
                <a:tc hMerge="1">
                  <a:txBody>
                    <a:bodyPr/>
                    <a:lstStyle/>
                    <a:p>
                      <a:endParaRPr lang="en-GB" sz="1800" dirty="0"/>
                    </a:p>
                  </a:txBody>
                  <a:tcPr marL="23102" marR="23102" marT="11548" marB="11548"/>
                </a:tc>
                <a:tc>
                  <a:txBody>
                    <a:bodyPr/>
                    <a:lstStyle/>
                    <a:p>
                      <a:pPr algn="ctr"/>
                      <a:r>
                        <a:rPr lang="en-GB" sz="1800" dirty="0" smtClean="0"/>
                        <a:t>Bib Number</a:t>
                      </a:r>
                      <a:endParaRPr lang="en-GB" sz="1800" dirty="0"/>
                    </a:p>
                  </a:txBody>
                  <a:tcPr marL="9781" marR="9781" marT="4892" marB="4892" anchor="ctr"/>
                </a:tc>
                <a:tc>
                  <a:txBody>
                    <a:bodyPr/>
                    <a:lstStyle/>
                    <a:p>
                      <a:pPr algn="ctr"/>
                      <a:r>
                        <a:rPr lang="en-GB" sz="1800" dirty="0" smtClean="0"/>
                        <a:t>Athlete</a:t>
                      </a:r>
                      <a:endParaRPr lang="en-GB" sz="1800" dirty="0"/>
                    </a:p>
                  </a:txBody>
                  <a:tcPr marL="9781" marR="9781" marT="4892" marB="4892" anchor="ctr"/>
                </a:tc>
                <a:tc>
                  <a:txBody>
                    <a:bodyPr/>
                    <a:lstStyle/>
                    <a:p>
                      <a:pPr algn="ctr"/>
                      <a:r>
                        <a:rPr lang="en-GB" sz="1800" dirty="0" smtClean="0"/>
                        <a:t>Club</a:t>
                      </a:r>
                      <a:endParaRPr lang="en-GB" sz="1800" dirty="0"/>
                    </a:p>
                  </a:txBody>
                  <a:tcPr marL="9781" marR="9781" marT="4892" marB="4892" anchor="ctr"/>
                </a:tc>
                <a:tc>
                  <a:txBody>
                    <a:bodyPr/>
                    <a:lstStyle/>
                    <a:p>
                      <a:pPr algn="ctr"/>
                      <a:r>
                        <a:rPr lang="en-GB" sz="1800" dirty="0" smtClean="0"/>
                        <a:t>Perf.</a:t>
                      </a:r>
                      <a:endParaRPr lang="en-GB" sz="1800" dirty="0"/>
                    </a:p>
                  </a:txBody>
                  <a:tcPr marL="9781" marR="9781" marT="4892" marB="4892"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2831" marR="2831" marT="1414" marB="1414" anchor="ctr"/>
                </a:tc>
              </a:tr>
            </a:tbl>
          </a:graphicData>
        </a:graphic>
      </p:graphicFrame>
    </p:spTree>
    <p:extLst>
      <p:ext uri="{BB962C8B-B14F-4D97-AF65-F5344CB8AC3E}">
        <p14:creationId xmlns:p14="http://schemas.microsoft.com/office/powerpoint/2010/main" val="29566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5175120"/>
              </p:ext>
            </p:extLst>
          </p:nvPr>
        </p:nvGraphicFramePr>
        <p:xfrm>
          <a:off x="899593" y="1700806"/>
          <a:ext cx="6696743" cy="4791000"/>
        </p:xfrm>
        <a:graphic>
          <a:graphicData uri="http://schemas.openxmlformats.org/drawingml/2006/table">
            <a:tbl>
              <a:tblPr firstRow="1" bandRow="1">
                <a:tableStyleId>{5C22544A-7EE6-4342-B048-85BDC9FD1C3A}</a:tableStyleId>
              </a:tblPr>
              <a:tblGrid>
                <a:gridCol w="507626"/>
                <a:gridCol w="495126"/>
                <a:gridCol w="992026"/>
                <a:gridCol w="1317589"/>
                <a:gridCol w="2268250"/>
                <a:gridCol w="1116126"/>
              </a:tblGrid>
              <a:tr h="519961">
                <a:tc gridSpan="2">
                  <a:txBody>
                    <a:bodyPr/>
                    <a:lstStyle/>
                    <a:p>
                      <a:pPr algn="ctr"/>
                      <a:r>
                        <a:rPr lang="en-GB" sz="1800" dirty="0" smtClean="0"/>
                        <a:t>S/F</a:t>
                      </a:r>
                      <a:endParaRPr lang="en-GB" sz="1800" dirty="0"/>
                    </a:p>
                  </a:txBody>
                  <a:tcPr marL="9781" marR="9781" marT="4892" marB="4892" anchor="ctr"/>
                </a:tc>
                <a:tc hMerge="1">
                  <a:txBody>
                    <a:bodyPr/>
                    <a:lstStyle/>
                    <a:p>
                      <a:endParaRPr lang="en-GB" sz="1800" dirty="0"/>
                    </a:p>
                  </a:txBody>
                  <a:tcPr marL="23102" marR="23102" marT="11548" marB="11548"/>
                </a:tc>
                <a:tc>
                  <a:txBody>
                    <a:bodyPr/>
                    <a:lstStyle/>
                    <a:p>
                      <a:pPr algn="ctr"/>
                      <a:r>
                        <a:rPr lang="en-GB" sz="1800" dirty="0" smtClean="0"/>
                        <a:t>Bib Number</a:t>
                      </a:r>
                      <a:endParaRPr lang="en-GB" sz="1800" dirty="0"/>
                    </a:p>
                  </a:txBody>
                  <a:tcPr marL="9781" marR="9781" marT="4892" marB="4892" anchor="ctr"/>
                </a:tc>
                <a:tc>
                  <a:txBody>
                    <a:bodyPr/>
                    <a:lstStyle/>
                    <a:p>
                      <a:pPr algn="ctr"/>
                      <a:r>
                        <a:rPr lang="en-GB" sz="1800" dirty="0" smtClean="0"/>
                        <a:t>Athlete</a:t>
                      </a:r>
                      <a:endParaRPr lang="en-GB" sz="1800" dirty="0"/>
                    </a:p>
                  </a:txBody>
                  <a:tcPr marL="9781" marR="9781" marT="4892" marB="4892" anchor="ctr"/>
                </a:tc>
                <a:tc>
                  <a:txBody>
                    <a:bodyPr/>
                    <a:lstStyle/>
                    <a:p>
                      <a:pPr algn="ctr"/>
                      <a:r>
                        <a:rPr lang="en-GB" sz="1800" dirty="0" smtClean="0"/>
                        <a:t>Club</a:t>
                      </a:r>
                      <a:endParaRPr lang="en-GB" sz="1800" dirty="0"/>
                    </a:p>
                  </a:txBody>
                  <a:tcPr marL="9781" marR="9781" marT="4892" marB="4892" anchor="ctr"/>
                </a:tc>
                <a:tc>
                  <a:txBody>
                    <a:bodyPr/>
                    <a:lstStyle/>
                    <a:p>
                      <a:pPr algn="ctr"/>
                      <a:r>
                        <a:rPr lang="en-GB" sz="1800" dirty="0" smtClean="0"/>
                        <a:t>Perf.</a:t>
                      </a:r>
                      <a:endParaRPr lang="en-GB" sz="1800" dirty="0"/>
                    </a:p>
                  </a:txBody>
                  <a:tcPr marL="9781" marR="9781" marT="4892" marB="4892"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2831" marR="2831" marT="1414" marB="1414" anchor="ctr"/>
                </a:tc>
              </a:tr>
            </a:tbl>
          </a:graphicData>
        </a:graphic>
      </p:graphicFrame>
    </p:spTree>
    <p:extLst>
      <p:ext uri="{BB962C8B-B14F-4D97-AF65-F5344CB8AC3E}">
        <p14:creationId xmlns:p14="http://schemas.microsoft.com/office/powerpoint/2010/main" val="130924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3156461"/>
              </p:ext>
            </p:extLst>
          </p:nvPr>
        </p:nvGraphicFramePr>
        <p:xfrm>
          <a:off x="899593" y="1700806"/>
          <a:ext cx="6696743" cy="4791000"/>
        </p:xfrm>
        <a:graphic>
          <a:graphicData uri="http://schemas.openxmlformats.org/drawingml/2006/table">
            <a:tbl>
              <a:tblPr firstRow="1" bandRow="1">
                <a:tableStyleId>{5C22544A-7EE6-4342-B048-85BDC9FD1C3A}</a:tableStyleId>
              </a:tblPr>
              <a:tblGrid>
                <a:gridCol w="507626"/>
                <a:gridCol w="495126"/>
                <a:gridCol w="992026"/>
                <a:gridCol w="1317589"/>
                <a:gridCol w="2268250"/>
                <a:gridCol w="1116126"/>
              </a:tblGrid>
              <a:tr h="519961">
                <a:tc gridSpan="2">
                  <a:txBody>
                    <a:bodyPr/>
                    <a:lstStyle/>
                    <a:p>
                      <a:pPr algn="ctr"/>
                      <a:r>
                        <a:rPr lang="en-GB" sz="1800" dirty="0" smtClean="0"/>
                        <a:t>S/F</a:t>
                      </a:r>
                      <a:endParaRPr lang="en-GB" sz="1800" dirty="0"/>
                    </a:p>
                  </a:txBody>
                  <a:tcPr marL="9781" marR="9781" marT="4892" marB="4892" anchor="ctr"/>
                </a:tc>
                <a:tc hMerge="1">
                  <a:txBody>
                    <a:bodyPr/>
                    <a:lstStyle/>
                    <a:p>
                      <a:endParaRPr lang="en-GB" sz="1800" dirty="0"/>
                    </a:p>
                  </a:txBody>
                  <a:tcPr marL="23102" marR="23102" marT="11548" marB="11548"/>
                </a:tc>
                <a:tc>
                  <a:txBody>
                    <a:bodyPr/>
                    <a:lstStyle/>
                    <a:p>
                      <a:pPr algn="ctr"/>
                      <a:r>
                        <a:rPr lang="en-GB" sz="1800" dirty="0" smtClean="0"/>
                        <a:t>Bib Number</a:t>
                      </a:r>
                      <a:endParaRPr lang="en-GB" sz="1800" dirty="0"/>
                    </a:p>
                  </a:txBody>
                  <a:tcPr marL="9781" marR="9781" marT="4892" marB="4892" anchor="ctr"/>
                </a:tc>
                <a:tc>
                  <a:txBody>
                    <a:bodyPr/>
                    <a:lstStyle/>
                    <a:p>
                      <a:pPr algn="ctr"/>
                      <a:r>
                        <a:rPr lang="en-GB" sz="1800" dirty="0" smtClean="0"/>
                        <a:t>Athlete</a:t>
                      </a:r>
                      <a:endParaRPr lang="en-GB" sz="1800" dirty="0"/>
                    </a:p>
                  </a:txBody>
                  <a:tcPr marL="9781" marR="9781" marT="4892" marB="4892" anchor="ctr"/>
                </a:tc>
                <a:tc>
                  <a:txBody>
                    <a:bodyPr/>
                    <a:lstStyle/>
                    <a:p>
                      <a:pPr algn="ctr"/>
                      <a:r>
                        <a:rPr lang="en-GB" sz="1800" dirty="0" smtClean="0"/>
                        <a:t>Club</a:t>
                      </a:r>
                      <a:endParaRPr lang="en-GB" sz="1800" dirty="0"/>
                    </a:p>
                  </a:txBody>
                  <a:tcPr marL="9781" marR="9781" marT="4892" marB="4892" anchor="ctr"/>
                </a:tc>
                <a:tc>
                  <a:txBody>
                    <a:bodyPr/>
                    <a:lstStyle/>
                    <a:p>
                      <a:pPr algn="ctr"/>
                      <a:r>
                        <a:rPr lang="en-GB" sz="1800" dirty="0" smtClean="0"/>
                        <a:t>Perf.</a:t>
                      </a:r>
                      <a:endParaRPr lang="en-GB" sz="1800" dirty="0"/>
                    </a:p>
                  </a:txBody>
                  <a:tcPr marL="9781" marR="9781" marT="4892" marB="4892"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solidFill>
                      <a:srgbClr val="FFFF00"/>
                    </a:solidFill>
                  </a:tcP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2831" marR="2831" marT="1414" marB="1414" anchor="ctr"/>
                </a:tc>
              </a:tr>
              <a:tr h="264536">
                <a:tc>
                  <a:txBody>
                    <a:bodyPr/>
                    <a:lstStyle/>
                    <a:p>
                      <a:pPr algn="ctr"/>
                      <a:endParaRPr lang="en-GB" sz="100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2831" marR="2831" marT="1414" marB="1414" anchor="ctr"/>
                </a:tc>
              </a:tr>
            </a:tbl>
          </a:graphicData>
        </a:graphic>
      </p:graphicFrame>
    </p:spTree>
    <p:extLst>
      <p:ext uri="{BB962C8B-B14F-4D97-AF65-F5344CB8AC3E}">
        <p14:creationId xmlns:p14="http://schemas.microsoft.com/office/powerpoint/2010/main" val="1520716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Semi-Finals – Lane Draw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605266"/>
              </p:ext>
            </p:extLst>
          </p:nvPr>
        </p:nvGraphicFramePr>
        <p:xfrm>
          <a:off x="899593" y="1700806"/>
          <a:ext cx="6696744" cy="5004795"/>
        </p:xfrm>
        <a:graphic>
          <a:graphicData uri="http://schemas.openxmlformats.org/drawingml/2006/table">
            <a:tbl>
              <a:tblPr firstRow="1" bandRow="1">
                <a:tableStyleId>{5C22544A-7EE6-4342-B048-85BDC9FD1C3A}</a:tableStyleId>
              </a:tblPr>
              <a:tblGrid>
                <a:gridCol w="380719"/>
                <a:gridCol w="371345"/>
                <a:gridCol w="744019"/>
                <a:gridCol w="1312228"/>
                <a:gridCol w="1800200"/>
                <a:gridCol w="792088"/>
                <a:gridCol w="720080"/>
                <a:gridCol w="576065"/>
              </a:tblGrid>
              <a:tr h="796507">
                <a:tc gridSpan="2">
                  <a:txBody>
                    <a:bodyPr/>
                    <a:lstStyle/>
                    <a:p>
                      <a:pPr algn="ctr"/>
                      <a:r>
                        <a:rPr lang="en-GB" sz="1800" dirty="0" smtClean="0"/>
                        <a:t>S/F</a:t>
                      </a:r>
                      <a:endParaRPr lang="en-GB" sz="1800" dirty="0"/>
                    </a:p>
                  </a:txBody>
                  <a:tcPr marL="9781" marR="9781" marT="4892" marB="4892" anchor="ctr"/>
                </a:tc>
                <a:tc hMerge="1">
                  <a:txBody>
                    <a:bodyPr/>
                    <a:lstStyle/>
                    <a:p>
                      <a:endParaRPr lang="en-GB" sz="1800" dirty="0"/>
                    </a:p>
                  </a:txBody>
                  <a:tcPr marL="23102" marR="23102" marT="11548" marB="11548"/>
                </a:tc>
                <a:tc>
                  <a:txBody>
                    <a:bodyPr/>
                    <a:lstStyle/>
                    <a:p>
                      <a:pPr algn="ctr"/>
                      <a:r>
                        <a:rPr lang="en-GB" sz="1800" dirty="0" smtClean="0"/>
                        <a:t>Bib Number</a:t>
                      </a:r>
                      <a:endParaRPr lang="en-GB" sz="1800" dirty="0"/>
                    </a:p>
                  </a:txBody>
                  <a:tcPr marL="9781" marR="9781" marT="4892" marB="4892" anchor="ctr"/>
                </a:tc>
                <a:tc>
                  <a:txBody>
                    <a:bodyPr/>
                    <a:lstStyle/>
                    <a:p>
                      <a:pPr algn="ctr"/>
                      <a:r>
                        <a:rPr lang="en-GB" sz="1800" dirty="0" smtClean="0"/>
                        <a:t>Athlete</a:t>
                      </a:r>
                      <a:endParaRPr lang="en-GB" sz="1800" dirty="0"/>
                    </a:p>
                  </a:txBody>
                  <a:tcPr marL="9781" marR="9781" marT="4892" marB="4892" anchor="ctr"/>
                </a:tc>
                <a:tc>
                  <a:txBody>
                    <a:bodyPr/>
                    <a:lstStyle/>
                    <a:p>
                      <a:pPr algn="ctr"/>
                      <a:r>
                        <a:rPr lang="en-GB" sz="1800" dirty="0" smtClean="0"/>
                        <a:t>Club</a:t>
                      </a:r>
                      <a:endParaRPr lang="en-GB" sz="1800" dirty="0"/>
                    </a:p>
                  </a:txBody>
                  <a:tcPr marL="9781" marR="9781" marT="4892" marB="4892" anchor="ctr"/>
                </a:tc>
                <a:tc>
                  <a:txBody>
                    <a:bodyPr/>
                    <a:lstStyle/>
                    <a:p>
                      <a:pPr algn="ctr"/>
                      <a:r>
                        <a:rPr lang="en-GB" sz="1800" dirty="0" smtClean="0"/>
                        <a:t>Perf.</a:t>
                      </a:r>
                      <a:endParaRPr lang="en-GB" sz="1800" dirty="0"/>
                    </a:p>
                  </a:txBody>
                  <a:tcPr marL="9781" marR="9781" marT="4892" marB="4892" anchor="ctr"/>
                </a:tc>
                <a:tc gridSpan="2">
                  <a:txBody>
                    <a:bodyPr/>
                    <a:lstStyle/>
                    <a:p>
                      <a:pPr algn="ctr"/>
                      <a:r>
                        <a:rPr lang="en-GB" sz="1800" dirty="0" smtClean="0"/>
                        <a:t>Lane</a:t>
                      </a:r>
                      <a:endParaRPr lang="en-GB" sz="1800" dirty="0"/>
                    </a:p>
                  </a:txBody>
                  <a:tcPr marL="9781" marR="9781" marT="4892" marB="4892" anchor="ctr"/>
                </a:tc>
                <a:tc hMerge="1">
                  <a:txBody>
                    <a:bodyPr/>
                    <a:lstStyle/>
                    <a:p>
                      <a:pPr algn="ctr"/>
                      <a:endParaRPr lang="en-GB" sz="1800" dirty="0"/>
                    </a:p>
                  </a:txBody>
                  <a:tcPr marL="9781" marR="9781" marT="4892" marB="4892"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Bolton United</a:t>
                      </a:r>
                      <a:r>
                        <a:rPr lang="en-GB" sz="1000" baseline="0" dirty="0" smtClean="0">
                          <a:latin typeface="Arial" panose="020B0604020202020204" pitchFamily="34" charset="0"/>
                          <a:cs typeface="Arial" panose="020B0604020202020204" pitchFamily="34" charset="0"/>
                        </a:rPr>
                        <a: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25.72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5</a:t>
                      </a: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Kingston upon Hull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25.85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Barnsley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26.01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6</a:t>
                      </a:r>
                      <a:endParaRPr lang="en-GB" sz="1000" dirty="0">
                        <a:latin typeface="Arial" panose="020B0604020202020204" pitchFamily="34" charset="0"/>
                        <a:cs typeface="Arial" panose="020B0604020202020204" pitchFamily="34" charset="0"/>
                      </a:endParaRPr>
                    </a:p>
                  </a:txBody>
                  <a:tcPr marL="2831" marR="2831" marT="1414" marB="1414" anchor="ctr"/>
                </a:tc>
              </a:tr>
              <a:tr h="294242">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noFill/>
                  </a:tcP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6</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94242">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noFill/>
                  </a:tcP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North Shield Polytechnic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26.19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3</a:t>
                      </a: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Shildon Running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26.20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City of Sheffield &amp; Dearne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4</a:t>
                      </a: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Leigh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8</a:t>
                      </a:r>
                      <a:endParaRPr lang="en-GB" sz="1000" dirty="0">
                        <a:latin typeface="Arial" panose="020B0604020202020204" pitchFamily="34" charset="0"/>
                        <a:cs typeface="Arial" panose="020B0604020202020204" pitchFamily="34" charset="0"/>
                      </a:endParaRPr>
                    </a:p>
                  </a:txBody>
                  <a:tcPr marL="2831" marR="2831" marT="1414" marB="1414" anchor="ctr"/>
                </a:tc>
              </a:tr>
              <a:tr h="294242">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Sale Harriers Manchester</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7</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Skyrac Athletic Club</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26.66</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Stockport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26.78</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7</a:t>
                      </a: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Harrogate Harriers &amp;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26.75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Carlisle Aspatria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26.80</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Hallamshire Harriers</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26.86</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r>
              <a:tr h="253025">
                <a:tc>
                  <a:txBody>
                    <a:bodyPr/>
                    <a:lstStyle/>
                    <a:p>
                      <a:pPr algn="ctr"/>
                      <a:endParaRPr lang="en-GB" sz="100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a:txBody>
                  <a:tcPr marL="9781" marR="9781" marT="4892" marB="4892" anchor="ctr"/>
                </a:tc>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l"/>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r>
                        <a:rPr lang="en-GB" sz="1000" dirty="0" smtClean="0">
                          <a:latin typeface="Arial" panose="020B0604020202020204" pitchFamily="34" charset="0"/>
                          <a:cs typeface="Arial" panose="020B0604020202020204" pitchFamily="34" charset="0"/>
                        </a:rPr>
                        <a:t>Wirral AC</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26.89</a:t>
                      </a: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endParaRPr lang="en-GB" sz="1000" dirty="0">
                        <a:latin typeface="Arial" panose="020B0604020202020204" pitchFamily="34" charset="0"/>
                        <a:cs typeface="Arial" panose="020B0604020202020204" pitchFamily="34" charset="0"/>
                      </a:endParaRPr>
                    </a:p>
                  </a:txBody>
                  <a:tcPr marL="2831" marR="2831" marT="1414" marB="1414" anchor="ctr"/>
                </a:tc>
                <a:tc>
                  <a:txBody>
                    <a:bodyPr/>
                    <a:lstStyle/>
                    <a:p>
                      <a:pPr algn="ctr"/>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a:txBody>
                  <a:tcPr marL="2831" marR="2831" marT="1414" marB="1414" anchor="ctr"/>
                </a:tc>
              </a:tr>
            </a:tbl>
          </a:graphicData>
        </a:graphic>
      </p:graphicFrame>
    </p:spTree>
    <p:extLst>
      <p:ext uri="{BB962C8B-B14F-4D97-AF65-F5344CB8AC3E}">
        <p14:creationId xmlns:p14="http://schemas.microsoft.com/office/powerpoint/2010/main" val="3279643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Semi-Finals (continued)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3604853"/>
              </p:ext>
            </p:extLst>
          </p:nvPr>
        </p:nvGraphicFramePr>
        <p:xfrm>
          <a:off x="971600" y="1828797"/>
          <a:ext cx="6840759" cy="4880086"/>
        </p:xfrm>
        <a:graphic>
          <a:graphicData uri="http://schemas.openxmlformats.org/drawingml/2006/table">
            <a:tbl>
              <a:tblPr/>
              <a:tblGrid>
                <a:gridCol w="357263"/>
                <a:gridCol w="316267"/>
                <a:gridCol w="767243"/>
                <a:gridCol w="398264"/>
                <a:gridCol w="398264"/>
                <a:gridCol w="767243"/>
                <a:gridCol w="767243"/>
                <a:gridCol w="767243"/>
                <a:gridCol w="767243"/>
                <a:gridCol w="767243"/>
                <a:gridCol w="767243"/>
              </a:tblGrid>
              <a:tr h="412291">
                <a:tc gridSpan="7">
                  <a:txBody>
                    <a:bodyPr/>
                    <a:lstStyle/>
                    <a:p>
                      <a:pPr algn="l" fontAlgn="t"/>
                      <a:r>
                        <a:rPr lang="en-GB" sz="1000" b="1" i="0" u="none" strike="noStrike" dirty="0">
                          <a:effectLst/>
                          <a:latin typeface="Calibri" panose="020F0502020204030204" pitchFamily="34" charset="0"/>
                        </a:rPr>
                        <a:t>NA U17/U15/U13 Champs., Middlesbrough, 15th &amp; 16th August </a:t>
                      </a:r>
                      <a:r>
                        <a:rPr lang="en-GB" sz="1000" b="1" i="0" u="none" strike="noStrike" dirty="0" smtClean="0">
                          <a:effectLst/>
                          <a:latin typeface="Calibri" panose="020F0502020204030204" pitchFamily="34" charset="0"/>
                        </a:rPr>
                        <a:t>2015</a:t>
                      </a:r>
                      <a:endParaRPr lang="en-GB" sz="1000" b="0" i="0" u="none" strike="noStrike" dirty="0">
                        <a:effectLst/>
                        <a:latin typeface="Calibri" panose="020F0502020204030204" pitchFamily="34" charset="0"/>
                      </a:endParaRPr>
                    </a:p>
                    <a:p>
                      <a:pPr algn="ctr" fontAlgn="b"/>
                      <a:r>
                        <a:rPr lang="en-GB" sz="500" b="0" i="0" u="none" strike="noStrike" dirty="0">
                          <a:effectLst/>
                          <a:latin typeface="Arial" panose="020B0604020202020204" pitchFamily="34" charset="0"/>
                        </a:rPr>
                        <a:t> </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fontAlgn="b"/>
                      <a:endParaRPr lang="en-GB" sz="500" b="0"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en-GB" sz="500" b="0"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Announcer</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Photo-Finish</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Display</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File</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0">
                <a:tc gridSpan="2">
                  <a:txBody>
                    <a:bodyPr/>
                    <a:lstStyle/>
                    <a:p>
                      <a:pPr algn="r" fontAlgn="ctr"/>
                      <a:r>
                        <a:rPr lang="en-GB" sz="800" b="1" i="0" u="none" strike="noStrike" dirty="0" smtClean="0">
                          <a:effectLst/>
                          <a:latin typeface="Arial" panose="020B0604020202020204" pitchFamily="34" charset="0"/>
                        </a:rPr>
                        <a:t>Age </a:t>
                      </a:r>
                      <a:r>
                        <a:rPr lang="en-GB" sz="800" b="1" i="0" u="none" strike="noStrike" dirty="0">
                          <a:effectLst/>
                          <a:latin typeface="Arial" panose="020B0604020202020204" pitchFamily="34" charset="0"/>
                        </a:rPr>
                        <a:t>Group:-</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ctr"/>
                      <a:endParaRPr lang="en-GB" sz="6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800" b="1" i="0" u="none" strike="noStrike" dirty="0">
                          <a:effectLst/>
                          <a:latin typeface="Arial" panose="020B0604020202020204" pitchFamily="34" charset="0"/>
                        </a:rPr>
                        <a:t>U15 Girls</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endParaRPr lang="en-GB" sz="500" b="0" i="0" u="none" strike="noStrike">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Event:-</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800" b="1" i="0" u="none" strike="noStrike" dirty="0">
                          <a:effectLst/>
                          <a:latin typeface="Arial" panose="020B0604020202020204" pitchFamily="34" charset="0"/>
                        </a:rPr>
                        <a:t>200m</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r" fontAlgn="ctr"/>
                      <a:r>
                        <a:rPr lang="en-GB" sz="800" b="1" i="0" u="none" strike="noStrike" dirty="0">
                          <a:effectLst/>
                          <a:latin typeface="Arial" panose="020B0604020202020204" pitchFamily="34" charset="0"/>
                        </a:rPr>
                        <a:t>Heat/SF/F:-</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800" b="1" i="0" u="none" strike="noStrike" dirty="0">
                          <a:effectLst/>
                          <a:latin typeface="Arial" panose="020B0604020202020204" pitchFamily="34" charset="0"/>
                        </a:rPr>
                        <a:t>Semi Finals</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40576">
                <a:tc>
                  <a:txBody>
                    <a:bodyPr/>
                    <a:lstStyle/>
                    <a:p>
                      <a:pPr algn="ctr" fontAlgn="b"/>
                      <a:r>
                        <a:rPr lang="en-GB" sz="500" b="0" i="0" u="none" strike="noStrike">
                          <a:effectLst/>
                          <a:latin typeface="Arial" panose="020B0604020202020204" pitchFamily="34" charset="0"/>
                        </a:rPr>
                        <a:t> </a:t>
                      </a:r>
                    </a:p>
                  </a:txBody>
                  <a:tcPr marL="4352" marR="4352" marT="435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500" b="1" i="0" u="none" strike="noStrike">
                          <a:effectLst/>
                          <a:latin typeface="Arial" panose="020B0604020202020204" pitchFamily="34" charset="0"/>
                        </a:rPr>
                        <a:t> </a:t>
                      </a: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a:noFill/>
                    </a:lnB>
                  </a:tcPr>
                </a:tc>
                <a:tc>
                  <a:txBody>
                    <a:bodyPr/>
                    <a:lstStyle/>
                    <a:p>
                      <a:pPr algn="r" fontAlgn="b"/>
                      <a:endParaRPr lang="en-GB" sz="6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GB" sz="6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1" i="0" u="none" strike="noStrike">
                          <a:effectLst/>
                          <a:latin typeface="Arial" panose="020B0604020202020204" pitchFamily="34" charset="0"/>
                        </a:rPr>
                        <a:t> </a:t>
                      </a:r>
                    </a:p>
                  </a:txBody>
                  <a:tcPr marL="4352" marR="4352" marT="435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52">
                <a:tc gridSpan="2">
                  <a:txBody>
                    <a:bodyPr/>
                    <a:lstStyle/>
                    <a:p>
                      <a:pPr algn="r" fontAlgn="ctr"/>
                      <a:r>
                        <a:rPr lang="en-GB" sz="800" b="1" i="0" u="none" strike="noStrike" dirty="0" smtClean="0">
                          <a:effectLst/>
                          <a:latin typeface="Arial" panose="020B0604020202020204" pitchFamily="34" charset="0"/>
                        </a:rPr>
                        <a:t>Event </a:t>
                      </a:r>
                      <a:r>
                        <a:rPr lang="en-GB" sz="800" b="1" i="0" u="none" strike="noStrike" dirty="0">
                          <a:effectLst/>
                          <a:latin typeface="Arial" panose="020B0604020202020204" pitchFamily="34" charset="0"/>
                        </a:rPr>
                        <a:t>No:-</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ctr"/>
                      <a:endParaRPr lang="en-GB" sz="6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T51</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endParaRPr lang="en-GB" sz="500" b="0" i="0" u="none" strike="noStrike">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Time:-</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15:35</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Qualification:-</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First 3 + </a:t>
                      </a:r>
                      <a:r>
                        <a:rPr lang="en-GB" sz="800" b="1" i="0" u="none" strike="noStrike" dirty="0" smtClean="0">
                          <a:effectLst/>
                          <a:latin typeface="Arial" panose="020B0604020202020204" pitchFamily="34" charset="0"/>
                        </a:rPr>
                        <a:t>2NF</a:t>
                      </a:r>
                      <a:endParaRPr lang="en-GB" sz="8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800" b="1" i="0" u="none" strike="noStrike" dirty="0">
                          <a:effectLst/>
                          <a:latin typeface="Arial" panose="020B0604020202020204" pitchFamily="34" charset="0"/>
                        </a:rPr>
                        <a:t>Final at T59</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310">
                <a:tc>
                  <a:txBody>
                    <a:bodyPr/>
                    <a:lstStyle/>
                    <a:p>
                      <a:pPr algn="ctr" fontAlgn="b"/>
                      <a:r>
                        <a:rPr lang="en-GB" sz="500" b="0" i="0" u="none" strike="noStrike">
                          <a:effectLst/>
                          <a:latin typeface="Arial" panose="020B0604020202020204" pitchFamily="34" charset="0"/>
                        </a:rPr>
                        <a:t> </a:t>
                      </a:r>
                    </a:p>
                  </a:txBody>
                  <a:tcPr marL="4352" marR="4352" marT="435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Arial" panose="020B0604020202020204" pitchFamily="34" charset="0"/>
                        </a:rPr>
                        <a:t> </a:t>
                      </a:r>
                    </a:p>
                  </a:txBody>
                  <a:tcPr marL="4352" marR="4352" marT="435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5105">
                <a:tc>
                  <a:txBody>
                    <a:bodyPr/>
                    <a:lstStyle/>
                    <a:p>
                      <a:pPr algn="ctr" fontAlgn="ctr"/>
                      <a:r>
                        <a:rPr lang="en-GB" sz="600" b="1" i="0" u="none" strike="noStrike">
                          <a:effectLst/>
                          <a:latin typeface="Arial" panose="020B0604020202020204" pitchFamily="34" charset="0"/>
                        </a:rPr>
                        <a:t>Heat</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GB" sz="500" b="1" i="0" u="none" strike="noStrike">
                          <a:effectLst/>
                          <a:latin typeface="Arial" panose="020B0604020202020204" pitchFamily="34" charset="0"/>
                        </a:rPr>
                        <a:t> </a:t>
                      </a:r>
                    </a:p>
                  </a:txBody>
                  <a:tcPr marL="4352" marR="4352" marT="4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1</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600" b="1" i="0" u="none" strike="noStrike">
                          <a:effectLst/>
                          <a:latin typeface="Arial" panose="020B0604020202020204" pitchFamily="34" charset="0"/>
                        </a:rPr>
                        <a:t>Lane 2</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600" b="1" i="0" u="none" strike="noStrike">
                          <a:effectLst/>
                          <a:latin typeface="Arial" panose="020B0604020202020204" pitchFamily="34" charset="0"/>
                        </a:rPr>
                        <a:t>Lane 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4</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6</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8</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smtClean="0">
                          <a:effectLst/>
                          <a:latin typeface="Calibri" panose="020F0502020204030204" pitchFamily="34" charset="0"/>
                        </a:rPr>
                        <a:t>Lucy Revitt</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Megan Busby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Hannah Kynman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Eve Deacon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Rachel Bennett</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Rebecca Rodgers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Rukayatu Shonibare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Natalie Green</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1</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smtClean="0">
                          <a:effectLst/>
                          <a:latin typeface="Arial" panose="020B0604020202020204" pitchFamily="34" charset="0"/>
                        </a:rPr>
                        <a:t>255</a:t>
                      </a:r>
                      <a:endParaRPr lang="en-GB" sz="1100" b="1" i="0" u="none" strike="noStrike" dirty="0">
                        <a:effectLst/>
                        <a:latin typeface="Arial" panose="020B060402020202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181</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218</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188</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173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259</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265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195</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smtClean="0">
                          <a:effectLst/>
                          <a:latin typeface="Calibri" panose="020F0502020204030204" pitchFamily="34" charset="0"/>
                        </a:rPr>
                        <a:t>Hallamshire Harriers</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Carlisle Aspatria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Kingston Upon Hull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Barnsley Athletic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Shildon Running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Sale Harriers Manchester</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Skyrac Athletic Club</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smtClean="0">
                          <a:effectLst/>
                          <a:latin typeface="Calibri" panose="020F0502020204030204" pitchFamily="34" charset="0"/>
                        </a:rPr>
                        <a:t>Mia Mills</a:t>
                      </a:r>
                      <a:r>
                        <a:rPr lang="en-GB" sz="500" b="0" i="0" u="none" strike="noStrike" baseline="0" dirty="0" smtClean="0">
                          <a:effectLst/>
                          <a:latin typeface="Calibri" panose="020F0502020204030204" pitchFamily="34" charset="0"/>
                        </a:rPr>
                        <a:t> </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dirty="0" smtClean="0">
                          <a:effectLst/>
                          <a:latin typeface="Calibri" panose="020F0502020204030204" pitchFamily="34" charset="0"/>
                        </a:rPr>
                        <a:t>Taylor Harry</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Stella Rene Perrett</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Anabel Bagley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Hannah Kelly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Maddison Wells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Bethan Murray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Laura Hickey</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2</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smtClean="0">
                          <a:effectLst/>
                          <a:latin typeface="Arial" panose="020B0604020202020204" pitchFamily="34" charset="0"/>
                        </a:rPr>
                        <a:t>232</a:t>
                      </a:r>
                      <a:endParaRPr lang="en-GB" sz="1100" b="1" i="0" u="none" strike="noStrike" dirty="0">
                        <a:effectLst/>
                        <a:latin typeface="Arial" panose="020B060402020202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dirty="0" smtClean="0">
                          <a:effectLst/>
                          <a:latin typeface="Arial" panose="020B0604020202020204" pitchFamily="34" charset="0"/>
                        </a:rPr>
                        <a:t>203</a:t>
                      </a:r>
                      <a:endParaRPr lang="en-GB" sz="1100" b="1" i="0" u="none" strike="noStrike" dirty="0">
                        <a:effectLst/>
                        <a:latin typeface="Arial" panose="020B060402020202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247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165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214</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285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240</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204</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solidFill>
                            <a:srgbClr val="FFFFFF"/>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smtClean="0">
                          <a:effectLst/>
                          <a:latin typeface="Calibri" panose="020F0502020204030204" pitchFamily="34" charset="0"/>
                        </a:rPr>
                        <a:t>Harrogate Harriers &amp; AC</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dirty="0" smtClean="0">
                          <a:effectLst/>
                          <a:latin typeface="Calibri" panose="020F0502020204030204" pitchFamily="34" charset="0"/>
                        </a:rPr>
                        <a:t>Wirral AC</a:t>
                      </a:r>
                      <a:endParaRPr lang="en-GB" sz="500" b="0" i="0" u="none" strike="noStrike" dirty="0">
                        <a:effectLst/>
                        <a:latin typeface="Calibri" panose="020F0502020204030204" pitchFamily="34" charset="0"/>
                      </a:endParaRP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North Shields Polytechnic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Bolton United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Shildon Running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Stockport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Leigh Harriers &amp; Ac</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FFFF"/>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3</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dirty="0">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4</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5</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6</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576">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a:effectLst/>
                          <a:latin typeface="Arial" panose="020B0604020202020204" pitchFamily="34" charset="0"/>
                        </a:rPr>
                        <a:t>15/09/2015</a:t>
                      </a: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dirty="0">
                          <a:effectLst/>
                          <a:latin typeface="Arial" panose="020B0604020202020204" pitchFamily="34" charset="0"/>
                        </a:rPr>
                        <a:t>16:17:21</a:t>
                      </a: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267705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0" dirty="0" smtClean="0"/>
              <a:t>Why?</a:t>
            </a:r>
          </a:p>
        </p:txBody>
      </p:sp>
      <p:sp>
        <p:nvSpPr>
          <p:cNvPr id="5123" name="Rectangle 3"/>
          <p:cNvSpPr>
            <a:spLocks noGrp="1" noChangeArrowheads="1"/>
          </p:cNvSpPr>
          <p:nvPr>
            <p:ph type="body" idx="1"/>
          </p:nvPr>
        </p:nvSpPr>
        <p:spPr/>
        <p:txBody>
          <a:bodyPr/>
          <a:lstStyle/>
          <a:p>
            <a:pPr eaLnBrk="1" hangingPunct="1"/>
            <a:r>
              <a:rPr lang="en-GB" dirty="0" smtClean="0"/>
              <a:t>Qualification rounds shall be held in Track Events in which the number of athletes is too large to allow the competition to be conducted satisfactorily in a single round (final). </a:t>
            </a:r>
          </a:p>
          <a:p>
            <a:pPr marL="0" indent="0" eaLnBrk="1" hangingPunct="1">
              <a:buNone/>
            </a:pPr>
            <a:endParaRPr lang="en-GB" dirty="0"/>
          </a:p>
          <a:p>
            <a:pPr eaLnBrk="1" hangingPunct="1"/>
            <a:r>
              <a:rPr lang="en-GB" dirty="0" smtClean="0"/>
              <a:t>Where qualification rounds are held, all athletes must compete in, and qualify through, all such rounds.</a:t>
            </a:r>
          </a:p>
          <a:p>
            <a:pPr marL="0" indent="0" eaLnBrk="1" hangingPunct="1">
              <a:buNone/>
            </a:pPr>
            <a:endParaRPr lang="en-GB" dirty="0" smtClean="0"/>
          </a:p>
          <a:p>
            <a:pPr eaLnBrk="1" hangingPunct="1"/>
            <a:r>
              <a:rPr lang="en-GB" dirty="0" smtClean="0"/>
              <a:t>When heats are being arranged, as much information as possible about the performances of all athletes should be considered and the heats drawn so that, normally, the best performed athletes reach the final.</a:t>
            </a:r>
          </a:p>
          <a:p>
            <a:pPr marL="0" indent="0" eaLnBrk="1" hangingPunct="1">
              <a:buNone/>
            </a:pPr>
            <a:endParaRPr lang="en-GB" dirty="0" smtClean="0"/>
          </a:p>
        </p:txBody>
      </p:sp>
      <p:sp>
        <p:nvSpPr>
          <p:cNvPr id="5124" name="Text Box 5"/>
          <p:cNvSpPr txBox="1">
            <a:spLocks noChangeArrowheads="1"/>
          </p:cNvSpPr>
          <p:nvPr/>
        </p:nvSpPr>
        <p:spPr bwMode="auto">
          <a:xfrm>
            <a:off x="441325" y="6019800"/>
            <a:ext cx="70262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ヒラギノ角ゴ Pro W3" charset="-128"/>
              </a:defRPr>
            </a:lvl1pPr>
            <a:lvl2pPr marL="742950" indent="-285750">
              <a:defRPr sz="2400">
                <a:solidFill>
                  <a:schemeClr val="tx1"/>
                </a:solidFill>
                <a:latin typeface="Times" charset="0"/>
                <a:ea typeface="ヒラギノ角ゴ Pro W3" charset="-128"/>
              </a:defRPr>
            </a:lvl2pPr>
            <a:lvl3pPr marL="1143000" indent="-228600">
              <a:defRPr sz="2400">
                <a:solidFill>
                  <a:schemeClr val="tx1"/>
                </a:solidFill>
                <a:latin typeface="Times" charset="0"/>
                <a:ea typeface="ヒラギノ角ゴ Pro W3" charset="-128"/>
              </a:defRPr>
            </a:lvl3pPr>
            <a:lvl4pPr marL="1600200" indent="-228600">
              <a:defRPr sz="2400">
                <a:solidFill>
                  <a:schemeClr val="tx1"/>
                </a:solidFill>
                <a:latin typeface="Times" charset="0"/>
                <a:ea typeface="ヒラギノ角ゴ Pro W3" charset="-128"/>
              </a:defRPr>
            </a:lvl4pPr>
            <a:lvl5pPr marL="2057400" indent="-228600">
              <a:defRPr sz="2400">
                <a:solidFill>
                  <a:schemeClr val="tx1"/>
                </a:solidFill>
                <a:latin typeface="Times"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charset="0"/>
                <a:ea typeface="ヒラギノ角ゴ Pro W3" charset="-128"/>
              </a:defRPr>
            </a:lvl9pPr>
          </a:lstStyle>
          <a:p>
            <a:pPr>
              <a:lnSpc>
                <a:spcPct val="130000"/>
              </a:lnSpc>
            </a:pPr>
            <a:r>
              <a:rPr lang="en-US" sz="1200" dirty="0">
                <a:solidFill>
                  <a:schemeClr val="bg1"/>
                </a:solidFill>
                <a:latin typeface="Arial" charset="0"/>
              </a:rPr>
              <a:t>Presentation prepared by: Ryan Murphy. Date: XX/XX/XX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1763581"/>
              </p:ext>
            </p:extLst>
          </p:nvPr>
        </p:nvGraphicFramePr>
        <p:xfrm>
          <a:off x="381000" y="2209800"/>
          <a:ext cx="8382000" cy="3337560"/>
        </p:xfrm>
        <a:graphic>
          <a:graphicData uri="http://schemas.openxmlformats.org/drawingml/2006/table">
            <a:tbl>
              <a:tblPr firstRow="1" bandRow="1">
                <a:tableStyleId>{5C22544A-7EE6-4342-B048-85BDC9FD1C3A}</a:tableStyleId>
              </a:tblPr>
              <a:tblGrid>
                <a:gridCol w="878632"/>
                <a:gridCol w="2448272"/>
                <a:gridCol w="864096"/>
                <a:gridCol w="936104"/>
                <a:gridCol w="2448272"/>
                <a:gridCol w="806624"/>
              </a:tblGrid>
              <a:tr h="370840">
                <a:tc gridSpan="3">
                  <a:txBody>
                    <a:bodyPr/>
                    <a:lstStyle/>
                    <a:p>
                      <a:pPr algn="ctr"/>
                      <a:r>
                        <a:rPr lang="en-GB" dirty="0" smtClean="0"/>
                        <a:t>Semi-Final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Semi-Final 2</a:t>
                      </a:r>
                      <a:endParaRPr lang="en-GB" dirty="0"/>
                    </a:p>
                  </a:txBody>
                  <a:tcPr anchor="ctr"/>
                </a:tc>
                <a:tc hMerge="1">
                  <a:txBody>
                    <a:bodyPr/>
                    <a:lstStyle/>
                    <a:p>
                      <a:endParaRPr lang="en-GB" dirty="0"/>
                    </a:p>
                  </a:txBody>
                  <a:tcPr/>
                </a:tc>
                <a:tc hMerge="1">
                  <a:txBody>
                    <a:bodyPr/>
                    <a:lstStyle/>
                    <a:p>
                      <a:endParaRPr lang="en-GB" dirty="0"/>
                    </a:p>
                  </a:txBody>
                  <a:tcPr/>
                </a:tc>
              </a:tr>
              <a:tr h="370840">
                <a:tc>
                  <a:txBody>
                    <a:bodyPr/>
                    <a:lstStyle/>
                    <a:p>
                      <a:pPr algn="ctr"/>
                      <a:r>
                        <a:rPr lang="en-GB" dirty="0" smtClean="0"/>
                        <a:t>259</a:t>
                      </a:r>
                      <a:endParaRPr lang="en-GB" dirty="0"/>
                    </a:p>
                  </a:txBody>
                  <a:tcPr anchor="ctr"/>
                </a:tc>
                <a:tc>
                  <a:txBody>
                    <a:bodyPr/>
                    <a:lstStyle/>
                    <a:p>
                      <a:r>
                        <a:rPr lang="en-GB" dirty="0" smtClean="0"/>
                        <a:t>Rebeca Rodgers</a:t>
                      </a:r>
                      <a:endParaRPr lang="en-GB" dirty="0"/>
                    </a:p>
                  </a:txBody>
                  <a:tcPr anchor="ctr"/>
                </a:tc>
                <a:tc>
                  <a:txBody>
                    <a:bodyPr/>
                    <a:lstStyle/>
                    <a:p>
                      <a:pPr algn="ctr"/>
                      <a:r>
                        <a:rPr lang="en-GB" dirty="0" smtClean="0"/>
                        <a:t>25.31</a:t>
                      </a:r>
                      <a:endParaRPr lang="en-GB" dirty="0"/>
                    </a:p>
                  </a:txBody>
                  <a:tcPr anchor="ctr"/>
                </a:tc>
                <a:tc>
                  <a:txBody>
                    <a:bodyPr/>
                    <a:lstStyle/>
                    <a:p>
                      <a:pPr algn="ctr"/>
                      <a:r>
                        <a:rPr lang="en-GB" dirty="0" smtClean="0"/>
                        <a:t>247</a:t>
                      </a:r>
                      <a:endParaRPr lang="en-GB" dirty="0"/>
                    </a:p>
                  </a:txBody>
                  <a:tcPr anchor="ctr"/>
                </a:tc>
                <a:tc>
                  <a:txBody>
                    <a:bodyPr/>
                    <a:lstStyle/>
                    <a:p>
                      <a:r>
                        <a:rPr lang="en-GB" dirty="0" smtClean="0"/>
                        <a:t>Stella Rene Perrett</a:t>
                      </a:r>
                      <a:endParaRPr lang="en-GB" dirty="0"/>
                    </a:p>
                  </a:txBody>
                  <a:tcPr anchor="ctr"/>
                </a:tc>
                <a:tc>
                  <a:txBody>
                    <a:bodyPr/>
                    <a:lstStyle/>
                    <a:p>
                      <a:pPr algn="ctr"/>
                      <a:r>
                        <a:rPr lang="en-GB" dirty="0" smtClean="0"/>
                        <a:t>25.12</a:t>
                      </a:r>
                      <a:endParaRPr lang="en-GB" dirty="0"/>
                    </a:p>
                  </a:txBody>
                  <a:tcPr anchor="ctr"/>
                </a:tc>
              </a:tr>
              <a:tr h="370840">
                <a:tc>
                  <a:txBody>
                    <a:bodyPr/>
                    <a:lstStyle/>
                    <a:p>
                      <a:pPr algn="ctr"/>
                      <a:r>
                        <a:rPr lang="en-GB" dirty="0" smtClean="0"/>
                        <a:t>188</a:t>
                      </a:r>
                      <a:endParaRPr lang="en-GB" dirty="0"/>
                    </a:p>
                  </a:txBody>
                  <a:tcPr anchor="ctr"/>
                </a:tc>
                <a:tc>
                  <a:txBody>
                    <a:bodyPr/>
                    <a:lstStyle/>
                    <a:p>
                      <a:r>
                        <a:rPr lang="en-GB" dirty="0" smtClean="0"/>
                        <a:t>Eve Deacon</a:t>
                      </a:r>
                      <a:endParaRPr lang="en-GB" dirty="0"/>
                    </a:p>
                  </a:txBody>
                  <a:tcPr anchor="ctr"/>
                </a:tc>
                <a:tc>
                  <a:txBody>
                    <a:bodyPr/>
                    <a:lstStyle/>
                    <a:p>
                      <a:pPr algn="ctr"/>
                      <a:r>
                        <a:rPr lang="en-GB" dirty="0" smtClean="0"/>
                        <a:t>25.71</a:t>
                      </a:r>
                      <a:endParaRPr lang="en-GB" dirty="0"/>
                    </a:p>
                  </a:txBody>
                  <a:tcPr anchor="ctr"/>
                </a:tc>
                <a:tc>
                  <a:txBody>
                    <a:bodyPr/>
                    <a:lstStyle/>
                    <a:p>
                      <a:pPr algn="ctr"/>
                      <a:r>
                        <a:rPr lang="en-GB" dirty="0" smtClean="0"/>
                        <a:t>285</a:t>
                      </a:r>
                      <a:endParaRPr lang="en-GB" dirty="0"/>
                    </a:p>
                  </a:txBody>
                  <a:tcPr anchor="ctr"/>
                </a:tc>
                <a:tc>
                  <a:txBody>
                    <a:bodyPr/>
                    <a:lstStyle/>
                    <a:p>
                      <a:r>
                        <a:rPr lang="en-GB" dirty="0" smtClean="0"/>
                        <a:t>Maddison Wells</a:t>
                      </a:r>
                      <a:endParaRPr lang="en-GB" dirty="0"/>
                    </a:p>
                  </a:txBody>
                  <a:tcPr anchor="ctr"/>
                </a:tc>
                <a:tc>
                  <a:txBody>
                    <a:bodyPr/>
                    <a:lstStyle/>
                    <a:p>
                      <a:pPr algn="ctr"/>
                      <a:r>
                        <a:rPr lang="en-GB" dirty="0" smtClean="0"/>
                        <a:t>25.12</a:t>
                      </a:r>
                      <a:endParaRPr lang="en-GB" dirty="0"/>
                    </a:p>
                  </a:txBody>
                  <a:tcPr anchor="ctr"/>
                </a:tc>
              </a:tr>
              <a:tr h="370840">
                <a:tc>
                  <a:txBody>
                    <a:bodyPr/>
                    <a:lstStyle/>
                    <a:p>
                      <a:pPr algn="ctr"/>
                      <a:r>
                        <a:rPr lang="en-GB" dirty="0" smtClean="0"/>
                        <a:t>173</a:t>
                      </a:r>
                      <a:endParaRPr lang="en-GB" dirty="0"/>
                    </a:p>
                  </a:txBody>
                  <a:tcPr anchor="ctr"/>
                </a:tc>
                <a:tc>
                  <a:txBody>
                    <a:bodyPr/>
                    <a:lstStyle/>
                    <a:p>
                      <a:r>
                        <a:rPr lang="en-GB" dirty="0" smtClean="0"/>
                        <a:t>Rachel Bennett</a:t>
                      </a:r>
                      <a:endParaRPr lang="en-GB" dirty="0"/>
                    </a:p>
                  </a:txBody>
                  <a:tcPr anchor="ctr"/>
                </a:tc>
                <a:tc>
                  <a:txBody>
                    <a:bodyPr/>
                    <a:lstStyle/>
                    <a:p>
                      <a:pPr algn="ctr"/>
                      <a:r>
                        <a:rPr lang="en-GB" dirty="0" smtClean="0"/>
                        <a:t>25.75</a:t>
                      </a:r>
                      <a:endParaRPr lang="en-GB" dirty="0"/>
                    </a:p>
                  </a:txBody>
                  <a:tcPr anchor="ctr"/>
                </a:tc>
                <a:tc>
                  <a:txBody>
                    <a:bodyPr/>
                    <a:lstStyle/>
                    <a:p>
                      <a:pPr algn="ctr"/>
                      <a:r>
                        <a:rPr lang="en-GB" dirty="0" smtClean="0"/>
                        <a:t>165</a:t>
                      </a:r>
                      <a:endParaRPr lang="en-GB" dirty="0"/>
                    </a:p>
                  </a:txBody>
                  <a:tcPr anchor="ctr"/>
                </a:tc>
                <a:tc>
                  <a:txBody>
                    <a:bodyPr/>
                    <a:lstStyle/>
                    <a:p>
                      <a:r>
                        <a:rPr lang="en-GB" dirty="0" smtClean="0"/>
                        <a:t>Anabel Bagley</a:t>
                      </a:r>
                      <a:endParaRPr lang="en-GB" dirty="0"/>
                    </a:p>
                  </a:txBody>
                  <a:tcPr anchor="ctr"/>
                </a:tc>
                <a:tc>
                  <a:txBody>
                    <a:bodyPr/>
                    <a:lstStyle/>
                    <a:p>
                      <a:pPr algn="ctr"/>
                      <a:r>
                        <a:rPr lang="en-GB" dirty="0" smtClean="0"/>
                        <a:t>25.43</a:t>
                      </a:r>
                      <a:endParaRPr lang="en-GB" dirty="0"/>
                    </a:p>
                  </a:txBody>
                  <a:tcPr anchor="ctr"/>
                </a:tc>
              </a:tr>
              <a:tr h="370840">
                <a:tc>
                  <a:txBody>
                    <a:bodyPr/>
                    <a:lstStyle/>
                    <a:p>
                      <a:pPr algn="ctr"/>
                      <a:r>
                        <a:rPr lang="en-GB" dirty="0" smtClean="0"/>
                        <a:t>218</a:t>
                      </a:r>
                      <a:endParaRPr lang="en-GB" dirty="0"/>
                    </a:p>
                  </a:txBody>
                  <a:tcPr anchor="ctr"/>
                </a:tc>
                <a:tc>
                  <a:txBody>
                    <a:bodyPr/>
                    <a:lstStyle/>
                    <a:p>
                      <a:r>
                        <a:rPr lang="en-GB" dirty="0" smtClean="0"/>
                        <a:t>Hannah Kynman</a:t>
                      </a:r>
                      <a:endParaRPr lang="en-GB" dirty="0"/>
                    </a:p>
                  </a:txBody>
                  <a:tcPr anchor="ctr"/>
                </a:tc>
                <a:tc>
                  <a:txBody>
                    <a:bodyPr/>
                    <a:lstStyle/>
                    <a:p>
                      <a:pPr algn="ctr"/>
                      <a:r>
                        <a:rPr lang="en-GB" dirty="0" smtClean="0"/>
                        <a:t>25.88</a:t>
                      </a:r>
                      <a:endParaRPr lang="en-GB" dirty="0"/>
                    </a:p>
                  </a:txBody>
                  <a:tcPr anchor="ctr"/>
                </a:tc>
                <a:tc>
                  <a:txBody>
                    <a:bodyPr/>
                    <a:lstStyle/>
                    <a:p>
                      <a:pPr algn="ctr"/>
                      <a:r>
                        <a:rPr lang="en-GB" dirty="0" smtClean="0"/>
                        <a:t>214</a:t>
                      </a:r>
                      <a:endParaRPr lang="en-GB" dirty="0"/>
                    </a:p>
                  </a:txBody>
                  <a:tcPr anchor="ctr"/>
                </a:tc>
                <a:tc>
                  <a:txBody>
                    <a:bodyPr/>
                    <a:lstStyle/>
                    <a:p>
                      <a:r>
                        <a:rPr lang="en-GB" dirty="0" smtClean="0"/>
                        <a:t>Hannah Kelly</a:t>
                      </a:r>
                      <a:endParaRPr lang="en-GB" dirty="0"/>
                    </a:p>
                  </a:txBody>
                  <a:tcPr anchor="ctr"/>
                </a:tc>
                <a:tc>
                  <a:txBody>
                    <a:bodyPr/>
                    <a:lstStyle/>
                    <a:p>
                      <a:pPr algn="ctr"/>
                      <a:r>
                        <a:rPr lang="en-GB" dirty="0" smtClean="0"/>
                        <a:t>25.62</a:t>
                      </a:r>
                      <a:endParaRPr lang="en-GB" dirty="0"/>
                    </a:p>
                  </a:txBody>
                  <a:tcPr anchor="ctr"/>
                </a:tc>
              </a:tr>
              <a:tr h="370840">
                <a:tc>
                  <a:txBody>
                    <a:bodyPr/>
                    <a:lstStyle/>
                    <a:p>
                      <a:pPr algn="ctr"/>
                      <a:r>
                        <a:rPr lang="en-GB" dirty="0" smtClean="0"/>
                        <a:t>195</a:t>
                      </a:r>
                      <a:endParaRPr lang="en-GB" dirty="0"/>
                    </a:p>
                  </a:txBody>
                  <a:tcPr anchor="ctr"/>
                </a:tc>
                <a:tc>
                  <a:txBody>
                    <a:bodyPr/>
                    <a:lstStyle/>
                    <a:p>
                      <a:r>
                        <a:rPr lang="en-GB" dirty="0" smtClean="0"/>
                        <a:t>Natalie Green</a:t>
                      </a:r>
                      <a:endParaRPr lang="en-GB" dirty="0"/>
                    </a:p>
                  </a:txBody>
                  <a:tcPr anchor="ctr"/>
                </a:tc>
                <a:tc>
                  <a:txBody>
                    <a:bodyPr/>
                    <a:lstStyle/>
                    <a:p>
                      <a:pPr algn="ctr"/>
                      <a:r>
                        <a:rPr lang="en-GB" dirty="0" smtClean="0"/>
                        <a:t>26.27</a:t>
                      </a:r>
                      <a:endParaRPr lang="en-GB" dirty="0"/>
                    </a:p>
                  </a:txBody>
                  <a:tcPr anchor="ctr"/>
                </a:tc>
                <a:tc>
                  <a:txBody>
                    <a:bodyPr/>
                    <a:lstStyle/>
                    <a:p>
                      <a:pPr algn="ctr"/>
                      <a:r>
                        <a:rPr lang="en-GB" dirty="0" smtClean="0"/>
                        <a:t>203</a:t>
                      </a:r>
                      <a:endParaRPr lang="en-GB" dirty="0"/>
                    </a:p>
                  </a:txBody>
                  <a:tcPr anchor="ctr"/>
                </a:tc>
                <a:tc>
                  <a:txBody>
                    <a:bodyPr/>
                    <a:lstStyle/>
                    <a:p>
                      <a:r>
                        <a:rPr lang="en-GB" dirty="0" smtClean="0"/>
                        <a:t>Taylor Harry</a:t>
                      </a:r>
                      <a:endParaRPr lang="en-GB" dirty="0"/>
                    </a:p>
                  </a:txBody>
                  <a:tcPr anchor="ctr"/>
                </a:tc>
                <a:tc>
                  <a:txBody>
                    <a:bodyPr/>
                    <a:lstStyle/>
                    <a:p>
                      <a:pPr algn="ctr"/>
                      <a:r>
                        <a:rPr lang="en-GB" dirty="0" smtClean="0"/>
                        <a:t>25.78</a:t>
                      </a:r>
                      <a:endParaRPr lang="en-GB" dirty="0"/>
                    </a:p>
                  </a:txBody>
                  <a:tcPr anchor="ctr"/>
                </a:tc>
              </a:tr>
              <a:tr h="370840">
                <a:tc>
                  <a:txBody>
                    <a:bodyPr/>
                    <a:lstStyle/>
                    <a:p>
                      <a:pPr algn="ctr"/>
                      <a:r>
                        <a:rPr lang="en-GB" dirty="0" smtClean="0"/>
                        <a:t>255</a:t>
                      </a:r>
                      <a:endParaRPr lang="en-GB" dirty="0"/>
                    </a:p>
                  </a:txBody>
                  <a:tcPr anchor="ctr"/>
                </a:tc>
                <a:tc>
                  <a:txBody>
                    <a:bodyPr/>
                    <a:lstStyle/>
                    <a:p>
                      <a:r>
                        <a:rPr lang="en-GB" dirty="0" smtClean="0"/>
                        <a:t>Lucy Revitt</a:t>
                      </a:r>
                      <a:endParaRPr lang="en-GB" dirty="0"/>
                    </a:p>
                  </a:txBody>
                  <a:tcPr anchor="ctr"/>
                </a:tc>
                <a:tc>
                  <a:txBody>
                    <a:bodyPr/>
                    <a:lstStyle/>
                    <a:p>
                      <a:pPr algn="ctr"/>
                      <a:r>
                        <a:rPr lang="en-GB" dirty="0" smtClean="0"/>
                        <a:t>26.57</a:t>
                      </a:r>
                      <a:endParaRPr lang="en-GB" dirty="0"/>
                    </a:p>
                  </a:txBody>
                  <a:tcPr anchor="ctr"/>
                </a:tc>
                <a:tc>
                  <a:txBody>
                    <a:bodyPr/>
                    <a:lstStyle/>
                    <a:p>
                      <a:pPr algn="ctr"/>
                      <a:r>
                        <a:rPr lang="en-GB" dirty="0" smtClean="0"/>
                        <a:t>204</a:t>
                      </a:r>
                      <a:endParaRPr lang="en-GB" dirty="0"/>
                    </a:p>
                  </a:txBody>
                  <a:tcPr anchor="ctr"/>
                </a:tc>
                <a:tc>
                  <a:txBody>
                    <a:bodyPr/>
                    <a:lstStyle/>
                    <a:p>
                      <a:r>
                        <a:rPr lang="en-GB" dirty="0" smtClean="0"/>
                        <a:t>Laura Hickey</a:t>
                      </a:r>
                      <a:endParaRPr lang="en-GB" dirty="0"/>
                    </a:p>
                  </a:txBody>
                  <a:tcPr anchor="ctr"/>
                </a:tc>
                <a:tc>
                  <a:txBody>
                    <a:bodyPr/>
                    <a:lstStyle/>
                    <a:p>
                      <a:pPr algn="ctr"/>
                      <a:r>
                        <a:rPr lang="en-GB" dirty="0" smtClean="0"/>
                        <a:t>25.96</a:t>
                      </a:r>
                      <a:endParaRPr lang="en-GB" dirty="0"/>
                    </a:p>
                  </a:txBody>
                  <a:tcPr anchor="ctr"/>
                </a:tc>
              </a:tr>
              <a:tr h="370840">
                <a:tc>
                  <a:txBody>
                    <a:bodyPr/>
                    <a:lstStyle/>
                    <a:p>
                      <a:pPr algn="ctr"/>
                      <a:r>
                        <a:rPr lang="en-GB" dirty="0" smtClean="0"/>
                        <a:t>181</a:t>
                      </a:r>
                      <a:endParaRPr lang="en-GB" dirty="0"/>
                    </a:p>
                  </a:txBody>
                  <a:tcPr anchor="ctr"/>
                </a:tc>
                <a:tc>
                  <a:txBody>
                    <a:bodyPr/>
                    <a:lstStyle/>
                    <a:p>
                      <a:r>
                        <a:rPr lang="en-GB" dirty="0" smtClean="0"/>
                        <a:t>Megan Busby</a:t>
                      </a:r>
                      <a:endParaRPr lang="en-GB" dirty="0"/>
                    </a:p>
                  </a:txBody>
                  <a:tcPr anchor="ctr"/>
                </a:tc>
                <a:tc>
                  <a:txBody>
                    <a:bodyPr/>
                    <a:lstStyle/>
                    <a:p>
                      <a:pPr algn="ctr"/>
                      <a:r>
                        <a:rPr lang="en-GB" dirty="0" smtClean="0"/>
                        <a:t>26.58</a:t>
                      </a:r>
                      <a:endParaRPr lang="en-GB" dirty="0"/>
                    </a:p>
                  </a:txBody>
                  <a:tcPr anchor="ctr"/>
                </a:tc>
                <a:tc>
                  <a:txBody>
                    <a:bodyPr/>
                    <a:lstStyle/>
                    <a:p>
                      <a:pPr algn="ctr"/>
                      <a:r>
                        <a:rPr lang="en-GB" dirty="0" smtClean="0"/>
                        <a:t>232</a:t>
                      </a:r>
                      <a:endParaRPr lang="en-GB" dirty="0"/>
                    </a:p>
                  </a:txBody>
                  <a:tcPr anchor="ctr"/>
                </a:tc>
                <a:tc>
                  <a:txBody>
                    <a:bodyPr/>
                    <a:lstStyle/>
                    <a:p>
                      <a:r>
                        <a:rPr lang="en-GB" dirty="0" smtClean="0"/>
                        <a:t>Mia Mills</a:t>
                      </a:r>
                      <a:endParaRPr lang="en-GB" dirty="0"/>
                    </a:p>
                  </a:txBody>
                  <a:tcPr anchor="ctr"/>
                </a:tc>
                <a:tc>
                  <a:txBody>
                    <a:bodyPr/>
                    <a:lstStyle/>
                    <a:p>
                      <a:pPr algn="ctr"/>
                      <a:r>
                        <a:rPr lang="en-GB" dirty="0" smtClean="0"/>
                        <a:t>26.14</a:t>
                      </a:r>
                      <a:endParaRPr lang="en-GB" dirty="0"/>
                    </a:p>
                  </a:txBody>
                  <a:tcPr anchor="ctr"/>
                </a:tc>
              </a:tr>
              <a:tr h="370840">
                <a:tc>
                  <a:txBody>
                    <a:bodyPr/>
                    <a:lstStyle/>
                    <a:p>
                      <a:pPr algn="ctr"/>
                      <a:r>
                        <a:rPr lang="en-GB" dirty="0" smtClean="0"/>
                        <a:t>265</a:t>
                      </a:r>
                      <a:endParaRPr lang="en-GB" dirty="0"/>
                    </a:p>
                  </a:txBody>
                  <a:tcPr anchor="ctr"/>
                </a:tc>
                <a:tc>
                  <a:txBody>
                    <a:bodyPr/>
                    <a:lstStyle/>
                    <a:p>
                      <a:r>
                        <a:rPr lang="en-GB" dirty="0" smtClean="0"/>
                        <a:t>Rukayatu Shonibare</a:t>
                      </a:r>
                      <a:endParaRPr lang="en-GB" dirty="0"/>
                    </a:p>
                  </a:txBody>
                  <a:tcPr anchor="ctr"/>
                </a:tc>
                <a:tc>
                  <a:txBody>
                    <a:bodyPr/>
                    <a:lstStyle/>
                    <a:p>
                      <a:pPr algn="ctr"/>
                      <a:r>
                        <a:rPr lang="en-GB" dirty="0" smtClean="0"/>
                        <a:t>26.70</a:t>
                      </a:r>
                      <a:endParaRPr lang="en-GB" dirty="0"/>
                    </a:p>
                  </a:txBody>
                  <a:tcPr anchor="ctr"/>
                </a:tc>
                <a:tc>
                  <a:txBody>
                    <a:bodyPr/>
                    <a:lstStyle/>
                    <a:p>
                      <a:pPr algn="ctr"/>
                      <a:r>
                        <a:rPr lang="en-GB" dirty="0" smtClean="0"/>
                        <a:t>240</a:t>
                      </a:r>
                      <a:endParaRPr lang="en-GB" dirty="0"/>
                    </a:p>
                  </a:txBody>
                  <a:tcPr anchor="ctr"/>
                </a:tc>
                <a:tc>
                  <a:txBody>
                    <a:bodyPr/>
                    <a:lstStyle/>
                    <a:p>
                      <a:r>
                        <a:rPr lang="en-GB" dirty="0" smtClean="0"/>
                        <a:t>Bethan Murray</a:t>
                      </a:r>
                      <a:endParaRPr lang="en-GB" dirty="0"/>
                    </a:p>
                  </a:txBody>
                  <a:tcPr anchor="ctr"/>
                </a:tc>
                <a:tc>
                  <a:txBody>
                    <a:bodyPr/>
                    <a:lstStyle/>
                    <a:p>
                      <a:r>
                        <a:rPr lang="en-GB" dirty="0" smtClean="0"/>
                        <a:t>26.26</a:t>
                      </a:r>
                      <a:endParaRPr lang="en-GB" dirty="0"/>
                    </a:p>
                  </a:txBody>
                  <a:tcPr/>
                </a:tc>
              </a:tr>
            </a:tbl>
          </a:graphicData>
        </a:graphic>
      </p:graphicFrame>
    </p:spTree>
    <p:extLst>
      <p:ext uri="{BB962C8B-B14F-4D97-AF65-F5344CB8AC3E}">
        <p14:creationId xmlns:p14="http://schemas.microsoft.com/office/powerpoint/2010/main" val="2735338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6219196"/>
              </p:ext>
            </p:extLst>
          </p:nvPr>
        </p:nvGraphicFramePr>
        <p:xfrm>
          <a:off x="381000" y="2209800"/>
          <a:ext cx="8382000" cy="3811491"/>
        </p:xfrm>
        <a:graphic>
          <a:graphicData uri="http://schemas.openxmlformats.org/drawingml/2006/table">
            <a:tbl>
              <a:tblPr firstRow="1" bandRow="1">
                <a:tableStyleId>{5C22544A-7EE6-4342-B048-85BDC9FD1C3A}</a:tableStyleId>
              </a:tblPr>
              <a:tblGrid>
                <a:gridCol w="878632"/>
                <a:gridCol w="2448272"/>
                <a:gridCol w="864096"/>
                <a:gridCol w="936104"/>
                <a:gridCol w="2448272"/>
                <a:gridCol w="806624"/>
              </a:tblGrid>
              <a:tr h="423499">
                <a:tc gridSpan="3">
                  <a:txBody>
                    <a:bodyPr/>
                    <a:lstStyle/>
                    <a:p>
                      <a:pPr algn="ctr"/>
                      <a:r>
                        <a:rPr lang="en-GB" dirty="0" smtClean="0"/>
                        <a:t>Semi-Final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Semi-Final 2</a:t>
                      </a:r>
                      <a:endParaRPr lang="en-GB" dirty="0"/>
                    </a:p>
                  </a:txBody>
                  <a:tcPr anchor="ctr"/>
                </a:tc>
                <a:tc hMerge="1">
                  <a:txBody>
                    <a:bodyPr/>
                    <a:lstStyle/>
                    <a:p>
                      <a:endParaRPr lang="en-GB" dirty="0"/>
                    </a:p>
                  </a:txBody>
                  <a:tcPr/>
                </a:tc>
                <a:tc hMerge="1">
                  <a:txBody>
                    <a:bodyPr/>
                    <a:lstStyle/>
                    <a:p>
                      <a:endParaRPr lang="en-GB" dirty="0"/>
                    </a:p>
                  </a:txBody>
                  <a:tcPr/>
                </a:tc>
              </a:tr>
              <a:tr h="423499">
                <a:tc>
                  <a:txBody>
                    <a:bodyPr/>
                    <a:lstStyle/>
                    <a:p>
                      <a:pPr algn="ctr"/>
                      <a:r>
                        <a:rPr lang="en-GB" dirty="0" smtClean="0"/>
                        <a:t>259</a:t>
                      </a:r>
                      <a:endParaRPr lang="en-GB" dirty="0"/>
                    </a:p>
                  </a:txBody>
                  <a:tcPr anchor="ctr"/>
                </a:tc>
                <a:tc>
                  <a:txBody>
                    <a:bodyPr/>
                    <a:lstStyle/>
                    <a:p>
                      <a:r>
                        <a:rPr lang="en-GB" dirty="0" smtClean="0"/>
                        <a:t>Rebeca Rodgers</a:t>
                      </a:r>
                      <a:endParaRPr lang="en-GB" dirty="0"/>
                    </a:p>
                  </a:txBody>
                  <a:tcPr anchor="ctr"/>
                </a:tc>
                <a:tc>
                  <a:txBody>
                    <a:bodyPr/>
                    <a:lstStyle/>
                    <a:p>
                      <a:pPr algn="ctr"/>
                      <a:r>
                        <a:rPr lang="en-GB" dirty="0" smtClean="0"/>
                        <a:t>25.31</a:t>
                      </a:r>
                      <a:endParaRPr lang="en-GB" dirty="0"/>
                    </a:p>
                  </a:txBody>
                  <a:tcPr anchor="ctr"/>
                </a:tc>
                <a:tc>
                  <a:txBody>
                    <a:bodyPr/>
                    <a:lstStyle/>
                    <a:p>
                      <a:pPr algn="ctr"/>
                      <a:r>
                        <a:rPr lang="en-GB" dirty="0" smtClean="0"/>
                        <a:t>247</a:t>
                      </a:r>
                      <a:endParaRPr lang="en-GB" dirty="0"/>
                    </a:p>
                  </a:txBody>
                  <a:tcPr anchor="ctr"/>
                </a:tc>
                <a:tc>
                  <a:txBody>
                    <a:bodyPr/>
                    <a:lstStyle/>
                    <a:p>
                      <a:r>
                        <a:rPr lang="en-GB" dirty="0" smtClean="0"/>
                        <a:t>Stella Rene Perrett</a:t>
                      </a:r>
                      <a:endParaRPr lang="en-GB" dirty="0"/>
                    </a:p>
                  </a:txBody>
                  <a:tcPr anchor="ctr"/>
                </a:tc>
                <a:tc>
                  <a:txBody>
                    <a:bodyPr/>
                    <a:lstStyle/>
                    <a:p>
                      <a:pPr algn="ctr"/>
                      <a:r>
                        <a:rPr lang="en-GB" dirty="0" smtClean="0"/>
                        <a:t>25.12</a:t>
                      </a:r>
                      <a:endParaRPr lang="en-GB" dirty="0"/>
                    </a:p>
                  </a:txBody>
                  <a:tcPr anchor="ctr"/>
                </a:tc>
              </a:tr>
              <a:tr h="423499">
                <a:tc>
                  <a:txBody>
                    <a:bodyPr/>
                    <a:lstStyle/>
                    <a:p>
                      <a:pPr algn="ctr"/>
                      <a:r>
                        <a:rPr lang="en-GB" dirty="0" smtClean="0"/>
                        <a:t>188</a:t>
                      </a:r>
                      <a:endParaRPr lang="en-GB" dirty="0"/>
                    </a:p>
                  </a:txBody>
                  <a:tcPr anchor="ctr"/>
                </a:tc>
                <a:tc>
                  <a:txBody>
                    <a:bodyPr/>
                    <a:lstStyle/>
                    <a:p>
                      <a:r>
                        <a:rPr lang="en-GB" dirty="0" smtClean="0"/>
                        <a:t>Eve Deacon</a:t>
                      </a:r>
                      <a:endParaRPr lang="en-GB" dirty="0"/>
                    </a:p>
                  </a:txBody>
                  <a:tcPr anchor="ctr"/>
                </a:tc>
                <a:tc>
                  <a:txBody>
                    <a:bodyPr/>
                    <a:lstStyle/>
                    <a:p>
                      <a:pPr algn="ctr"/>
                      <a:r>
                        <a:rPr lang="en-GB" dirty="0" smtClean="0"/>
                        <a:t>25.71</a:t>
                      </a:r>
                      <a:endParaRPr lang="en-GB" dirty="0"/>
                    </a:p>
                  </a:txBody>
                  <a:tcPr anchor="ctr"/>
                </a:tc>
                <a:tc>
                  <a:txBody>
                    <a:bodyPr/>
                    <a:lstStyle/>
                    <a:p>
                      <a:pPr algn="ctr"/>
                      <a:r>
                        <a:rPr lang="en-GB" dirty="0" smtClean="0"/>
                        <a:t>285</a:t>
                      </a:r>
                      <a:endParaRPr lang="en-GB" dirty="0"/>
                    </a:p>
                  </a:txBody>
                  <a:tcPr anchor="ctr"/>
                </a:tc>
                <a:tc>
                  <a:txBody>
                    <a:bodyPr/>
                    <a:lstStyle/>
                    <a:p>
                      <a:r>
                        <a:rPr lang="en-GB" dirty="0" smtClean="0"/>
                        <a:t>Maddison Wells</a:t>
                      </a:r>
                      <a:endParaRPr lang="en-GB" dirty="0"/>
                    </a:p>
                  </a:txBody>
                  <a:tcPr anchor="ctr"/>
                </a:tc>
                <a:tc>
                  <a:txBody>
                    <a:bodyPr/>
                    <a:lstStyle/>
                    <a:p>
                      <a:pPr algn="ctr"/>
                      <a:r>
                        <a:rPr lang="en-GB" dirty="0" smtClean="0"/>
                        <a:t>25.12</a:t>
                      </a:r>
                      <a:endParaRPr lang="en-GB" dirty="0"/>
                    </a:p>
                  </a:txBody>
                  <a:tcPr anchor="ctr"/>
                </a:tc>
              </a:tr>
              <a:tr h="423499">
                <a:tc>
                  <a:txBody>
                    <a:bodyPr/>
                    <a:lstStyle/>
                    <a:p>
                      <a:pPr algn="ctr"/>
                      <a:r>
                        <a:rPr lang="en-GB" dirty="0" smtClean="0"/>
                        <a:t>173</a:t>
                      </a:r>
                      <a:endParaRPr lang="en-GB" dirty="0"/>
                    </a:p>
                  </a:txBody>
                  <a:tcPr anchor="ctr"/>
                </a:tc>
                <a:tc>
                  <a:txBody>
                    <a:bodyPr/>
                    <a:lstStyle/>
                    <a:p>
                      <a:r>
                        <a:rPr lang="en-GB" dirty="0" smtClean="0"/>
                        <a:t>Rachel Bennett</a:t>
                      </a:r>
                      <a:endParaRPr lang="en-GB" dirty="0"/>
                    </a:p>
                  </a:txBody>
                  <a:tcPr anchor="ctr"/>
                </a:tc>
                <a:tc>
                  <a:txBody>
                    <a:bodyPr/>
                    <a:lstStyle/>
                    <a:p>
                      <a:pPr algn="ctr"/>
                      <a:r>
                        <a:rPr lang="en-GB" dirty="0" smtClean="0"/>
                        <a:t>25.75</a:t>
                      </a:r>
                      <a:endParaRPr lang="en-GB" dirty="0"/>
                    </a:p>
                  </a:txBody>
                  <a:tcPr anchor="ctr"/>
                </a:tc>
                <a:tc>
                  <a:txBody>
                    <a:bodyPr/>
                    <a:lstStyle/>
                    <a:p>
                      <a:pPr algn="ctr"/>
                      <a:r>
                        <a:rPr lang="en-GB" dirty="0" smtClean="0"/>
                        <a:t>165</a:t>
                      </a:r>
                      <a:endParaRPr lang="en-GB" dirty="0"/>
                    </a:p>
                  </a:txBody>
                  <a:tcPr anchor="ctr"/>
                </a:tc>
                <a:tc>
                  <a:txBody>
                    <a:bodyPr/>
                    <a:lstStyle/>
                    <a:p>
                      <a:r>
                        <a:rPr lang="en-GB" dirty="0" smtClean="0"/>
                        <a:t>Anabel Bagley</a:t>
                      </a:r>
                      <a:endParaRPr lang="en-GB" dirty="0"/>
                    </a:p>
                  </a:txBody>
                  <a:tcPr anchor="ctr"/>
                </a:tc>
                <a:tc>
                  <a:txBody>
                    <a:bodyPr/>
                    <a:lstStyle/>
                    <a:p>
                      <a:pPr algn="ctr"/>
                      <a:r>
                        <a:rPr lang="en-GB" dirty="0" smtClean="0"/>
                        <a:t>25.43</a:t>
                      </a:r>
                      <a:endParaRPr lang="en-GB" dirty="0"/>
                    </a:p>
                  </a:txBody>
                  <a:tcPr anchor="ctr"/>
                </a:tc>
              </a:tr>
              <a:tr h="423499">
                <a:tc>
                  <a:txBody>
                    <a:bodyPr/>
                    <a:lstStyle/>
                    <a:p>
                      <a:pPr algn="ctr"/>
                      <a:r>
                        <a:rPr lang="en-GB" dirty="0" smtClean="0"/>
                        <a:t>218</a:t>
                      </a:r>
                      <a:endParaRPr lang="en-GB" dirty="0"/>
                    </a:p>
                  </a:txBody>
                  <a:tcPr anchor="ctr"/>
                </a:tc>
                <a:tc>
                  <a:txBody>
                    <a:bodyPr/>
                    <a:lstStyle/>
                    <a:p>
                      <a:r>
                        <a:rPr lang="en-GB" dirty="0" smtClean="0"/>
                        <a:t>Hannah Kynman</a:t>
                      </a:r>
                      <a:endParaRPr lang="en-GB" dirty="0"/>
                    </a:p>
                  </a:txBody>
                  <a:tcPr anchor="ctr"/>
                </a:tc>
                <a:tc>
                  <a:txBody>
                    <a:bodyPr/>
                    <a:lstStyle/>
                    <a:p>
                      <a:pPr algn="ctr"/>
                      <a:r>
                        <a:rPr lang="en-GB" dirty="0" smtClean="0"/>
                        <a:t>25.88</a:t>
                      </a:r>
                      <a:endParaRPr lang="en-GB" dirty="0"/>
                    </a:p>
                  </a:txBody>
                  <a:tcPr anchor="ctr"/>
                </a:tc>
                <a:tc>
                  <a:txBody>
                    <a:bodyPr/>
                    <a:lstStyle/>
                    <a:p>
                      <a:pPr algn="ctr"/>
                      <a:r>
                        <a:rPr lang="en-GB" dirty="0" smtClean="0"/>
                        <a:t>214</a:t>
                      </a:r>
                      <a:endParaRPr lang="en-GB" dirty="0"/>
                    </a:p>
                  </a:txBody>
                  <a:tcPr anchor="ctr"/>
                </a:tc>
                <a:tc>
                  <a:txBody>
                    <a:bodyPr/>
                    <a:lstStyle/>
                    <a:p>
                      <a:r>
                        <a:rPr lang="en-GB" dirty="0" smtClean="0"/>
                        <a:t>Hannah Kelly</a:t>
                      </a:r>
                      <a:endParaRPr lang="en-GB" dirty="0"/>
                    </a:p>
                  </a:txBody>
                  <a:tcPr anchor="ctr"/>
                </a:tc>
                <a:tc>
                  <a:txBody>
                    <a:bodyPr/>
                    <a:lstStyle/>
                    <a:p>
                      <a:pPr algn="ctr"/>
                      <a:r>
                        <a:rPr lang="en-GB" dirty="0" smtClean="0"/>
                        <a:t>25.62</a:t>
                      </a:r>
                      <a:endParaRPr lang="en-GB" dirty="0"/>
                    </a:p>
                  </a:txBody>
                  <a:tcPr anchor="ctr"/>
                </a:tc>
              </a:tr>
              <a:tr h="423499">
                <a:tc>
                  <a:txBody>
                    <a:bodyPr/>
                    <a:lstStyle/>
                    <a:p>
                      <a:pPr algn="ctr"/>
                      <a:r>
                        <a:rPr lang="en-GB" dirty="0" smtClean="0"/>
                        <a:t>195</a:t>
                      </a:r>
                      <a:endParaRPr lang="en-GB" dirty="0"/>
                    </a:p>
                  </a:txBody>
                  <a:tcPr anchor="ctr"/>
                </a:tc>
                <a:tc>
                  <a:txBody>
                    <a:bodyPr/>
                    <a:lstStyle/>
                    <a:p>
                      <a:r>
                        <a:rPr lang="en-GB" dirty="0" smtClean="0"/>
                        <a:t>Natalie Green</a:t>
                      </a:r>
                      <a:endParaRPr lang="en-GB" dirty="0"/>
                    </a:p>
                  </a:txBody>
                  <a:tcPr anchor="ctr"/>
                </a:tc>
                <a:tc>
                  <a:txBody>
                    <a:bodyPr/>
                    <a:lstStyle/>
                    <a:p>
                      <a:pPr algn="ctr"/>
                      <a:r>
                        <a:rPr lang="en-GB" dirty="0" smtClean="0"/>
                        <a:t>26.27</a:t>
                      </a:r>
                      <a:endParaRPr lang="en-GB" dirty="0"/>
                    </a:p>
                  </a:txBody>
                  <a:tcPr anchor="ctr"/>
                </a:tc>
                <a:tc>
                  <a:txBody>
                    <a:bodyPr/>
                    <a:lstStyle/>
                    <a:p>
                      <a:pPr algn="ctr"/>
                      <a:r>
                        <a:rPr lang="en-GB" dirty="0" smtClean="0"/>
                        <a:t>203</a:t>
                      </a:r>
                      <a:endParaRPr lang="en-GB" dirty="0"/>
                    </a:p>
                  </a:txBody>
                  <a:tcPr anchor="ctr"/>
                </a:tc>
                <a:tc>
                  <a:txBody>
                    <a:bodyPr/>
                    <a:lstStyle/>
                    <a:p>
                      <a:r>
                        <a:rPr lang="en-GB" dirty="0" smtClean="0"/>
                        <a:t>Taylor Harry</a:t>
                      </a:r>
                      <a:endParaRPr lang="en-GB" dirty="0"/>
                    </a:p>
                  </a:txBody>
                  <a:tcPr anchor="ctr"/>
                </a:tc>
                <a:tc>
                  <a:txBody>
                    <a:bodyPr/>
                    <a:lstStyle/>
                    <a:p>
                      <a:pPr algn="ctr"/>
                      <a:r>
                        <a:rPr lang="en-GB" dirty="0" smtClean="0"/>
                        <a:t>25.78</a:t>
                      </a:r>
                      <a:endParaRPr lang="en-GB" dirty="0"/>
                    </a:p>
                  </a:txBody>
                  <a:tcPr anchor="ctr"/>
                </a:tc>
              </a:tr>
              <a:tr h="423499">
                <a:tc>
                  <a:txBody>
                    <a:bodyPr/>
                    <a:lstStyle/>
                    <a:p>
                      <a:pPr algn="ctr"/>
                      <a:r>
                        <a:rPr lang="en-GB" dirty="0" smtClean="0"/>
                        <a:t>255</a:t>
                      </a:r>
                      <a:endParaRPr lang="en-GB" dirty="0"/>
                    </a:p>
                  </a:txBody>
                  <a:tcPr anchor="ctr"/>
                </a:tc>
                <a:tc>
                  <a:txBody>
                    <a:bodyPr/>
                    <a:lstStyle/>
                    <a:p>
                      <a:r>
                        <a:rPr lang="en-GB" dirty="0" smtClean="0"/>
                        <a:t>Lucy Revitt</a:t>
                      </a:r>
                      <a:endParaRPr lang="en-GB" dirty="0"/>
                    </a:p>
                  </a:txBody>
                  <a:tcPr anchor="ctr"/>
                </a:tc>
                <a:tc>
                  <a:txBody>
                    <a:bodyPr/>
                    <a:lstStyle/>
                    <a:p>
                      <a:pPr algn="ctr"/>
                      <a:r>
                        <a:rPr lang="en-GB" dirty="0" smtClean="0"/>
                        <a:t>26.57</a:t>
                      </a:r>
                      <a:endParaRPr lang="en-GB" dirty="0"/>
                    </a:p>
                  </a:txBody>
                  <a:tcPr anchor="ctr"/>
                </a:tc>
                <a:tc>
                  <a:txBody>
                    <a:bodyPr/>
                    <a:lstStyle/>
                    <a:p>
                      <a:pPr algn="ctr"/>
                      <a:r>
                        <a:rPr lang="en-GB" dirty="0" smtClean="0"/>
                        <a:t>204</a:t>
                      </a:r>
                      <a:endParaRPr lang="en-GB" dirty="0"/>
                    </a:p>
                  </a:txBody>
                  <a:tcPr anchor="ctr"/>
                </a:tc>
                <a:tc>
                  <a:txBody>
                    <a:bodyPr/>
                    <a:lstStyle/>
                    <a:p>
                      <a:r>
                        <a:rPr lang="en-GB" dirty="0" smtClean="0"/>
                        <a:t>Laura Hickey</a:t>
                      </a:r>
                      <a:endParaRPr lang="en-GB" dirty="0"/>
                    </a:p>
                  </a:txBody>
                  <a:tcPr anchor="ctr"/>
                </a:tc>
                <a:tc>
                  <a:txBody>
                    <a:bodyPr/>
                    <a:lstStyle/>
                    <a:p>
                      <a:pPr algn="ctr"/>
                      <a:r>
                        <a:rPr lang="en-GB" dirty="0" smtClean="0"/>
                        <a:t>25.96</a:t>
                      </a:r>
                      <a:endParaRPr lang="en-GB" dirty="0"/>
                    </a:p>
                  </a:txBody>
                  <a:tcPr anchor="ctr"/>
                </a:tc>
              </a:tr>
              <a:tr h="423499">
                <a:tc>
                  <a:txBody>
                    <a:bodyPr/>
                    <a:lstStyle/>
                    <a:p>
                      <a:pPr algn="ctr"/>
                      <a:r>
                        <a:rPr lang="en-GB" dirty="0" smtClean="0"/>
                        <a:t>181</a:t>
                      </a:r>
                      <a:endParaRPr lang="en-GB" dirty="0"/>
                    </a:p>
                  </a:txBody>
                  <a:tcPr anchor="ctr"/>
                </a:tc>
                <a:tc>
                  <a:txBody>
                    <a:bodyPr/>
                    <a:lstStyle/>
                    <a:p>
                      <a:r>
                        <a:rPr lang="en-GB" dirty="0" smtClean="0"/>
                        <a:t>Megan Busby</a:t>
                      </a:r>
                      <a:endParaRPr lang="en-GB" dirty="0"/>
                    </a:p>
                  </a:txBody>
                  <a:tcPr anchor="ctr"/>
                </a:tc>
                <a:tc>
                  <a:txBody>
                    <a:bodyPr/>
                    <a:lstStyle/>
                    <a:p>
                      <a:pPr algn="ctr"/>
                      <a:r>
                        <a:rPr lang="en-GB" dirty="0" smtClean="0"/>
                        <a:t>26.58</a:t>
                      </a:r>
                      <a:endParaRPr lang="en-GB" dirty="0"/>
                    </a:p>
                  </a:txBody>
                  <a:tcPr anchor="ctr"/>
                </a:tc>
                <a:tc>
                  <a:txBody>
                    <a:bodyPr/>
                    <a:lstStyle/>
                    <a:p>
                      <a:pPr algn="ctr"/>
                      <a:r>
                        <a:rPr lang="en-GB" dirty="0" smtClean="0"/>
                        <a:t>232</a:t>
                      </a:r>
                      <a:endParaRPr lang="en-GB" dirty="0"/>
                    </a:p>
                  </a:txBody>
                  <a:tcPr anchor="ctr"/>
                </a:tc>
                <a:tc>
                  <a:txBody>
                    <a:bodyPr/>
                    <a:lstStyle/>
                    <a:p>
                      <a:r>
                        <a:rPr lang="en-GB" dirty="0" smtClean="0"/>
                        <a:t>Mia Mills</a:t>
                      </a:r>
                      <a:endParaRPr lang="en-GB" dirty="0"/>
                    </a:p>
                  </a:txBody>
                  <a:tcPr anchor="ctr"/>
                </a:tc>
                <a:tc>
                  <a:txBody>
                    <a:bodyPr/>
                    <a:lstStyle/>
                    <a:p>
                      <a:pPr algn="ctr"/>
                      <a:r>
                        <a:rPr lang="en-GB" dirty="0" smtClean="0"/>
                        <a:t>26.14</a:t>
                      </a:r>
                      <a:endParaRPr lang="en-GB" dirty="0"/>
                    </a:p>
                  </a:txBody>
                  <a:tcPr anchor="ctr"/>
                </a:tc>
              </a:tr>
              <a:tr h="423499">
                <a:tc>
                  <a:txBody>
                    <a:bodyPr/>
                    <a:lstStyle/>
                    <a:p>
                      <a:pPr algn="ctr"/>
                      <a:r>
                        <a:rPr lang="en-GB" dirty="0" smtClean="0"/>
                        <a:t>265</a:t>
                      </a:r>
                      <a:endParaRPr lang="en-GB" dirty="0"/>
                    </a:p>
                  </a:txBody>
                  <a:tcPr anchor="ctr"/>
                </a:tc>
                <a:tc>
                  <a:txBody>
                    <a:bodyPr/>
                    <a:lstStyle/>
                    <a:p>
                      <a:r>
                        <a:rPr lang="en-GB" dirty="0" smtClean="0"/>
                        <a:t>Rukayatu Shonibare</a:t>
                      </a:r>
                      <a:endParaRPr lang="en-GB" dirty="0"/>
                    </a:p>
                  </a:txBody>
                  <a:tcPr anchor="ctr"/>
                </a:tc>
                <a:tc>
                  <a:txBody>
                    <a:bodyPr/>
                    <a:lstStyle/>
                    <a:p>
                      <a:pPr algn="ctr"/>
                      <a:r>
                        <a:rPr lang="en-GB" dirty="0" smtClean="0"/>
                        <a:t>26.70</a:t>
                      </a:r>
                      <a:endParaRPr lang="en-GB" dirty="0"/>
                    </a:p>
                  </a:txBody>
                  <a:tcPr anchor="ctr"/>
                </a:tc>
                <a:tc>
                  <a:txBody>
                    <a:bodyPr/>
                    <a:lstStyle/>
                    <a:p>
                      <a:pPr algn="ctr"/>
                      <a:r>
                        <a:rPr lang="en-GB" dirty="0" smtClean="0"/>
                        <a:t>240</a:t>
                      </a:r>
                      <a:endParaRPr lang="en-GB" dirty="0"/>
                    </a:p>
                  </a:txBody>
                  <a:tcPr anchor="ctr"/>
                </a:tc>
                <a:tc>
                  <a:txBody>
                    <a:bodyPr/>
                    <a:lstStyle/>
                    <a:p>
                      <a:r>
                        <a:rPr lang="en-GB" dirty="0" smtClean="0"/>
                        <a:t>Bethan Murray</a:t>
                      </a:r>
                      <a:endParaRPr lang="en-GB" dirty="0"/>
                    </a:p>
                  </a:txBody>
                  <a:tcPr anchor="ctr"/>
                </a:tc>
                <a:tc>
                  <a:txBody>
                    <a:bodyPr/>
                    <a:lstStyle/>
                    <a:p>
                      <a:r>
                        <a:rPr lang="en-GB" dirty="0" smtClean="0"/>
                        <a:t>26.26</a:t>
                      </a:r>
                      <a:endParaRPr lang="en-GB" dirty="0"/>
                    </a:p>
                  </a:txBody>
                  <a:tcPr/>
                </a:tc>
              </a:tr>
            </a:tbl>
          </a:graphicData>
        </a:graphic>
      </p:graphicFrame>
      <p:sp>
        <p:nvSpPr>
          <p:cNvPr id="5" name="TextBox 4"/>
          <p:cNvSpPr txBox="1"/>
          <p:nvPr/>
        </p:nvSpPr>
        <p:spPr>
          <a:xfrm>
            <a:off x="1049651" y="2610314"/>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6" name="TextBox 5"/>
          <p:cNvSpPr txBox="1"/>
          <p:nvPr/>
        </p:nvSpPr>
        <p:spPr>
          <a:xfrm>
            <a:off x="1061741" y="3020212"/>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7" name="TextBox 6"/>
          <p:cNvSpPr txBox="1"/>
          <p:nvPr/>
        </p:nvSpPr>
        <p:spPr>
          <a:xfrm>
            <a:off x="1061741" y="3430110"/>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8" name="TextBox 7"/>
          <p:cNvSpPr txBox="1"/>
          <p:nvPr/>
        </p:nvSpPr>
        <p:spPr>
          <a:xfrm flipH="1">
            <a:off x="5160151" y="2610115"/>
            <a:ext cx="648071"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9" name="TextBox 8"/>
          <p:cNvSpPr txBox="1"/>
          <p:nvPr/>
        </p:nvSpPr>
        <p:spPr>
          <a:xfrm>
            <a:off x="5172241" y="3020212"/>
            <a:ext cx="635981"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0" name="TextBox 9"/>
          <p:cNvSpPr txBox="1"/>
          <p:nvPr/>
        </p:nvSpPr>
        <p:spPr>
          <a:xfrm>
            <a:off x="5196420" y="3390644"/>
            <a:ext cx="623892"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Tree>
    <p:extLst>
      <p:ext uri="{BB962C8B-B14F-4D97-AF65-F5344CB8AC3E}">
        <p14:creationId xmlns:p14="http://schemas.microsoft.com/office/powerpoint/2010/main" val="3896666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Semi-Finals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096177"/>
              </p:ext>
            </p:extLst>
          </p:nvPr>
        </p:nvGraphicFramePr>
        <p:xfrm>
          <a:off x="381000" y="2209800"/>
          <a:ext cx="8382000" cy="3811491"/>
        </p:xfrm>
        <a:graphic>
          <a:graphicData uri="http://schemas.openxmlformats.org/drawingml/2006/table">
            <a:tbl>
              <a:tblPr firstRow="1" bandRow="1">
                <a:tableStyleId>{5C22544A-7EE6-4342-B048-85BDC9FD1C3A}</a:tableStyleId>
              </a:tblPr>
              <a:tblGrid>
                <a:gridCol w="878632"/>
                <a:gridCol w="2448272"/>
                <a:gridCol w="864096"/>
                <a:gridCol w="936104"/>
                <a:gridCol w="2448272"/>
                <a:gridCol w="806624"/>
              </a:tblGrid>
              <a:tr h="423499">
                <a:tc gridSpan="3">
                  <a:txBody>
                    <a:bodyPr/>
                    <a:lstStyle/>
                    <a:p>
                      <a:pPr algn="ctr"/>
                      <a:r>
                        <a:rPr lang="en-GB" dirty="0" smtClean="0"/>
                        <a:t>Semi-Final 1</a:t>
                      </a:r>
                      <a:endParaRPr lang="en-GB"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en-GB" dirty="0" smtClean="0"/>
                        <a:t>Semi-Final 2</a:t>
                      </a:r>
                      <a:endParaRPr lang="en-GB" dirty="0"/>
                    </a:p>
                  </a:txBody>
                  <a:tcPr anchor="ctr"/>
                </a:tc>
                <a:tc hMerge="1">
                  <a:txBody>
                    <a:bodyPr/>
                    <a:lstStyle/>
                    <a:p>
                      <a:endParaRPr lang="en-GB" dirty="0"/>
                    </a:p>
                  </a:txBody>
                  <a:tcPr/>
                </a:tc>
                <a:tc hMerge="1">
                  <a:txBody>
                    <a:bodyPr/>
                    <a:lstStyle/>
                    <a:p>
                      <a:endParaRPr lang="en-GB" dirty="0"/>
                    </a:p>
                  </a:txBody>
                  <a:tcPr/>
                </a:tc>
              </a:tr>
              <a:tr h="423499">
                <a:tc>
                  <a:txBody>
                    <a:bodyPr/>
                    <a:lstStyle/>
                    <a:p>
                      <a:pPr algn="ctr"/>
                      <a:r>
                        <a:rPr lang="en-GB" dirty="0" smtClean="0"/>
                        <a:t>259</a:t>
                      </a:r>
                      <a:endParaRPr lang="en-GB" dirty="0"/>
                    </a:p>
                  </a:txBody>
                  <a:tcPr anchor="ctr"/>
                </a:tc>
                <a:tc>
                  <a:txBody>
                    <a:bodyPr/>
                    <a:lstStyle/>
                    <a:p>
                      <a:r>
                        <a:rPr lang="en-GB" dirty="0" smtClean="0"/>
                        <a:t>Rebeca Rodgers</a:t>
                      </a:r>
                      <a:endParaRPr lang="en-GB" dirty="0"/>
                    </a:p>
                  </a:txBody>
                  <a:tcPr anchor="ctr"/>
                </a:tc>
                <a:tc>
                  <a:txBody>
                    <a:bodyPr/>
                    <a:lstStyle/>
                    <a:p>
                      <a:pPr algn="ctr"/>
                      <a:r>
                        <a:rPr lang="en-GB" dirty="0" smtClean="0"/>
                        <a:t>25.31</a:t>
                      </a:r>
                      <a:endParaRPr lang="en-GB" dirty="0"/>
                    </a:p>
                  </a:txBody>
                  <a:tcPr anchor="ctr"/>
                </a:tc>
                <a:tc>
                  <a:txBody>
                    <a:bodyPr/>
                    <a:lstStyle/>
                    <a:p>
                      <a:pPr algn="ctr"/>
                      <a:r>
                        <a:rPr lang="en-GB" dirty="0" smtClean="0"/>
                        <a:t>247</a:t>
                      </a:r>
                      <a:endParaRPr lang="en-GB" dirty="0"/>
                    </a:p>
                  </a:txBody>
                  <a:tcPr anchor="ctr"/>
                </a:tc>
                <a:tc>
                  <a:txBody>
                    <a:bodyPr/>
                    <a:lstStyle/>
                    <a:p>
                      <a:r>
                        <a:rPr lang="en-GB" dirty="0" smtClean="0"/>
                        <a:t>Stella Rene Perrett</a:t>
                      </a:r>
                      <a:endParaRPr lang="en-GB" dirty="0"/>
                    </a:p>
                  </a:txBody>
                  <a:tcPr anchor="ctr"/>
                </a:tc>
                <a:tc>
                  <a:txBody>
                    <a:bodyPr/>
                    <a:lstStyle/>
                    <a:p>
                      <a:pPr algn="ctr"/>
                      <a:r>
                        <a:rPr lang="en-GB" dirty="0" smtClean="0"/>
                        <a:t>25.12</a:t>
                      </a:r>
                      <a:endParaRPr lang="en-GB" dirty="0"/>
                    </a:p>
                  </a:txBody>
                  <a:tcPr anchor="ctr"/>
                </a:tc>
              </a:tr>
              <a:tr h="423499">
                <a:tc>
                  <a:txBody>
                    <a:bodyPr/>
                    <a:lstStyle/>
                    <a:p>
                      <a:pPr algn="ctr"/>
                      <a:r>
                        <a:rPr lang="en-GB" dirty="0" smtClean="0"/>
                        <a:t>188</a:t>
                      </a:r>
                      <a:endParaRPr lang="en-GB" dirty="0"/>
                    </a:p>
                  </a:txBody>
                  <a:tcPr anchor="ctr"/>
                </a:tc>
                <a:tc>
                  <a:txBody>
                    <a:bodyPr/>
                    <a:lstStyle/>
                    <a:p>
                      <a:r>
                        <a:rPr lang="en-GB" dirty="0" smtClean="0"/>
                        <a:t>Eve Deacon</a:t>
                      </a:r>
                      <a:endParaRPr lang="en-GB" dirty="0"/>
                    </a:p>
                  </a:txBody>
                  <a:tcPr anchor="ctr"/>
                </a:tc>
                <a:tc>
                  <a:txBody>
                    <a:bodyPr/>
                    <a:lstStyle/>
                    <a:p>
                      <a:pPr algn="ctr"/>
                      <a:r>
                        <a:rPr lang="en-GB" dirty="0" smtClean="0"/>
                        <a:t>25.71</a:t>
                      </a:r>
                      <a:endParaRPr lang="en-GB" dirty="0"/>
                    </a:p>
                  </a:txBody>
                  <a:tcPr anchor="ctr"/>
                </a:tc>
                <a:tc>
                  <a:txBody>
                    <a:bodyPr/>
                    <a:lstStyle/>
                    <a:p>
                      <a:pPr algn="ctr"/>
                      <a:r>
                        <a:rPr lang="en-GB" dirty="0" smtClean="0"/>
                        <a:t>285</a:t>
                      </a:r>
                      <a:endParaRPr lang="en-GB" dirty="0"/>
                    </a:p>
                  </a:txBody>
                  <a:tcPr anchor="ctr"/>
                </a:tc>
                <a:tc>
                  <a:txBody>
                    <a:bodyPr/>
                    <a:lstStyle/>
                    <a:p>
                      <a:r>
                        <a:rPr lang="en-GB" dirty="0" smtClean="0"/>
                        <a:t>Maddison Wells</a:t>
                      </a:r>
                      <a:endParaRPr lang="en-GB" dirty="0"/>
                    </a:p>
                  </a:txBody>
                  <a:tcPr anchor="ctr"/>
                </a:tc>
                <a:tc>
                  <a:txBody>
                    <a:bodyPr/>
                    <a:lstStyle/>
                    <a:p>
                      <a:pPr algn="ctr"/>
                      <a:r>
                        <a:rPr lang="en-GB" dirty="0" smtClean="0"/>
                        <a:t>25.12</a:t>
                      </a:r>
                      <a:endParaRPr lang="en-GB" dirty="0"/>
                    </a:p>
                  </a:txBody>
                  <a:tcPr anchor="ctr"/>
                </a:tc>
              </a:tr>
              <a:tr h="423499">
                <a:tc>
                  <a:txBody>
                    <a:bodyPr/>
                    <a:lstStyle/>
                    <a:p>
                      <a:pPr algn="ctr"/>
                      <a:r>
                        <a:rPr lang="en-GB" dirty="0" smtClean="0"/>
                        <a:t>173</a:t>
                      </a:r>
                      <a:endParaRPr lang="en-GB" dirty="0"/>
                    </a:p>
                  </a:txBody>
                  <a:tcPr anchor="ctr"/>
                </a:tc>
                <a:tc>
                  <a:txBody>
                    <a:bodyPr/>
                    <a:lstStyle/>
                    <a:p>
                      <a:r>
                        <a:rPr lang="en-GB" dirty="0" smtClean="0"/>
                        <a:t>Rachel Bennett</a:t>
                      </a:r>
                      <a:endParaRPr lang="en-GB" dirty="0"/>
                    </a:p>
                  </a:txBody>
                  <a:tcPr anchor="ctr"/>
                </a:tc>
                <a:tc>
                  <a:txBody>
                    <a:bodyPr/>
                    <a:lstStyle/>
                    <a:p>
                      <a:pPr algn="ctr"/>
                      <a:r>
                        <a:rPr lang="en-GB" dirty="0" smtClean="0"/>
                        <a:t>25.75</a:t>
                      </a:r>
                      <a:endParaRPr lang="en-GB" dirty="0"/>
                    </a:p>
                  </a:txBody>
                  <a:tcPr anchor="ctr"/>
                </a:tc>
                <a:tc>
                  <a:txBody>
                    <a:bodyPr/>
                    <a:lstStyle/>
                    <a:p>
                      <a:pPr algn="ctr"/>
                      <a:r>
                        <a:rPr lang="en-GB" dirty="0" smtClean="0"/>
                        <a:t>165</a:t>
                      </a:r>
                      <a:endParaRPr lang="en-GB" dirty="0"/>
                    </a:p>
                  </a:txBody>
                  <a:tcPr anchor="ctr"/>
                </a:tc>
                <a:tc>
                  <a:txBody>
                    <a:bodyPr/>
                    <a:lstStyle/>
                    <a:p>
                      <a:r>
                        <a:rPr lang="en-GB" dirty="0" smtClean="0"/>
                        <a:t>Anabel Bagley</a:t>
                      </a:r>
                      <a:endParaRPr lang="en-GB" dirty="0"/>
                    </a:p>
                  </a:txBody>
                  <a:tcPr anchor="ctr"/>
                </a:tc>
                <a:tc>
                  <a:txBody>
                    <a:bodyPr/>
                    <a:lstStyle/>
                    <a:p>
                      <a:pPr algn="ctr"/>
                      <a:r>
                        <a:rPr lang="en-GB" dirty="0" smtClean="0"/>
                        <a:t>25.43</a:t>
                      </a:r>
                      <a:endParaRPr lang="en-GB" dirty="0"/>
                    </a:p>
                  </a:txBody>
                  <a:tcPr anchor="ctr"/>
                </a:tc>
              </a:tr>
              <a:tr h="423499">
                <a:tc>
                  <a:txBody>
                    <a:bodyPr/>
                    <a:lstStyle/>
                    <a:p>
                      <a:pPr algn="ctr"/>
                      <a:r>
                        <a:rPr lang="en-GB" dirty="0" smtClean="0"/>
                        <a:t>218</a:t>
                      </a:r>
                      <a:endParaRPr lang="en-GB" dirty="0"/>
                    </a:p>
                  </a:txBody>
                  <a:tcPr anchor="ctr"/>
                </a:tc>
                <a:tc>
                  <a:txBody>
                    <a:bodyPr/>
                    <a:lstStyle/>
                    <a:p>
                      <a:r>
                        <a:rPr lang="en-GB" dirty="0" smtClean="0"/>
                        <a:t>Hannah Kynman</a:t>
                      </a:r>
                      <a:endParaRPr lang="en-GB" dirty="0"/>
                    </a:p>
                  </a:txBody>
                  <a:tcPr anchor="ctr"/>
                </a:tc>
                <a:tc>
                  <a:txBody>
                    <a:bodyPr/>
                    <a:lstStyle/>
                    <a:p>
                      <a:pPr algn="ctr"/>
                      <a:r>
                        <a:rPr lang="en-GB" dirty="0" smtClean="0"/>
                        <a:t>25.88</a:t>
                      </a:r>
                      <a:endParaRPr lang="en-GB" dirty="0"/>
                    </a:p>
                  </a:txBody>
                  <a:tcPr anchor="ctr"/>
                </a:tc>
                <a:tc>
                  <a:txBody>
                    <a:bodyPr/>
                    <a:lstStyle/>
                    <a:p>
                      <a:pPr algn="ctr"/>
                      <a:r>
                        <a:rPr lang="en-GB" dirty="0" smtClean="0"/>
                        <a:t>214</a:t>
                      </a:r>
                      <a:endParaRPr lang="en-GB" dirty="0"/>
                    </a:p>
                  </a:txBody>
                  <a:tcPr anchor="ctr"/>
                </a:tc>
                <a:tc>
                  <a:txBody>
                    <a:bodyPr/>
                    <a:lstStyle/>
                    <a:p>
                      <a:r>
                        <a:rPr lang="en-GB" dirty="0" smtClean="0"/>
                        <a:t>Hannah Kelly</a:t>
                      </a:r>
                      <a:endParaRPr lang="en-GB" dirty="0"/>
                    </a:p>
                  </a:txBody>
                  <a:tcPr anchor="ctr"/>
                </a:tc>
                <a:tc>
                  <a:txBody>
                    <a:bodyPr/>
                    <a:lstStyle/>
                    <a:p>
                      <a:pPr algn="ctr"/>
                      <a:r>
                        <a:rPr lang="en-GB" dirty="0" smtClean="0"/>
                        <a:t>25.62</a:t>
                      </a:r>
                      <a:endParaRPr lang="en-GB" dirty="0"/>
                    </a:p>
                  </a:txBody>
                  <a:tcPr anchor="ctr"/>
                </a:tc>
              </a:tr>
              <a:tr h="423499">
                <a:tc>
                  <a:txBody>
                    <a:bodyPr/>
                    <a:lstStyle/>
                    <a:p>
                      <a:pPr algn="ctr"/>
                      <a:r>
                        <a:rPr lang="en-GB" dirty="0" smtClean="0"/>
                        <a:t>195</a:t>
                      </a:r>
                      <a:endParaRPr lang="en-GB" dirty="0"/>
                    </a:p>
                  </a:txBody>
                  <a:tcPr anchor="ctr"/>
                </a:tc>
                <a:tc>
                  <a:txBody>
                    <a:bodyPr/>
                    <a:lstStyle/>
                    <a:p>
                      <a:r>
                        <a:rPr lang="en-GB" dirty="0" smtClean="0"/>
                        <a:t>Natalie Green</a:t>
                      </a:r>
                      <a:endParaRPr lang="en-GB" dirty="0"/>
                    </a:p>
                  </a:txBody>
                  <a:tcPr anchor="ctr"/>
                </a:tc>
                <a:tc>
                  <a:txBody>
                    <a:bodyPr/>
                    <a:lstStyle/>
                    <a:p>
                      <a:pPr algn="ctr"/>
                      <a:r>
                        <a:rPr lang="en-GB" dirty="0" smtClean="0"/>
                        <a:t>26.27</a:t>
                      </a:r>
                      <a:endParaRPr lang="en-GB" dirty="0"/>
                    </a:p>
                  </a:txBody>
                  <a:tcPr anchor="ctr"/>
                </a:tc>
                <a:tc>
                  <a:txBody>
                    <a:bodyPr/>
                    <a:lstStyle/>
                    <a:p>
                      <a:pPr algn="ctr"/>
                      <a:r>
                        <a:rPr lang="en-GB" dirty="0" smtClean="0"/>
                        <a:t>203</a:t>
                      </a:r>
                      <a:endParaRPr lang="en-GB" dirty="0"/>
                    </a:p>
                  </a:txBody>
                  <a:tcPr anchor="ctr"/>
                </a:tc>
                <a:tc>
                  <a:txBody>
                    <a:bodyPr/>
                    <a:lstStyle/>
                    <a:p>
                      <a:r>
                        <a:rPr lang="en-GB" dirty="0" smtClean="0"/>
                        <a:t>Taylor Harry</a:t>
                      </a:r>
                      <a:endParaRPr lang="en-GB" dirty="0"/>
                    </a:p>
                  </a:txBody>
                  <a:tcPr anchor="ctr"/>
                </a:tc>
                <a:tc>
                  <a:txBody>
                    <a:bodyPr/>
                    <a:lstStyle/>
                    <a:p>
                      <a:pPr algn="ctr"/>
                      <a:r>
                        <a:rPr lang="en-GB" dirty="0" smtClean="0"/>
                        <a:t>25.78</a:t>
                      </a:r>
                      <a:endParaRPr lang="en-GB" dirty="0"/>
                    </a:p>
                  </a:txBody>
                  <a:tcPr anchor="ctr"/>
                </a:tc>
              </a:tr>
              <a:tr h="423499">
                <a:tc>
                  <a:txBody>
                    <a:bodyPr/>
                    <a:lstStyle/>
                    <a:p>
                      <a:pPr algn="ctr"/>
                      <a:r>
                        <a:rPr lang="en-GB" dirty="0" smtClean="0"/>
                        <a:t>255</a:t>
                      </a:r>
                      <a:endParaRPr lang="en-GB" dirty="0"/>
                    </a:p>
                  </a:txBody>
                  <a:tcPr anchor="ctr"/>
                </a:tc>
                <a:tc>
                  <a:txBody>
                    <a:bodyPr/>
                    <a:lstStyle/>
                    <a:p>
                      <a:r>
                        <a:rPr lang="en-GB" dirty="0" smtClean="0"/>
                        <a:t>Lucy Revitt</a:t>
                      </a:r>
                      <a:endParaRPr lang="en-GB" dirty="0"/>
                    </a:p>
                  </a:txBody>
                  <a:tcPr anchor="ctr"/>
                </a:tc>
                <a:tc>
                  <a:txBody>
                    <a:bodyPr/>
                    <a:lstStyle/>
                    <a:p>
                      <a:pPr algn="ctr"/>
                      <a:r>
                        <a:rPr lang="en-GB" dirty="0" smtClean="0"/>
                        <a:t>26.57</a:t>
                      </a:r>
                      <a:endParaRPr lang="en-GB" dirty="0"/>
                    </a:p>
                  </a:txBody>
                  <a:tcPr anchor="ctr"/>
                </a:tc>
                <a:tc>
                  <a:txBody>
                    <a:bodyPr/>
                    <a:lstStyle/>
                    <a:p>
                      <a:pPr algn="ctr"/>
                      <a:r>
                        <a:rPr lang="en-GB" dirty="0" smtClean="0"/>
                        <a:t>204</a:t>
                      </a:r>
                      <a:endParaRPr lang="en-GB" dirty="0"/>
                    </a:p>
                  </a:txBody>
                  <a:tcPr anchor="ctr"/>
                </a:tc>
                <a:tc>
                  <a:txBody>
                    <a:bodyPr/>
                    <a:lstStyle/>
                    <a:p>
                      <a:r>
                        <a:rPr lang="en-GB" dirty="0" smtClean="0"/>
                        <a:t>Laura Hickey</a:t>
                      </a:r>
                      <a:endParaRPr lang="en-GB" dirty="0"/>
                    </a:p>
                  </a:txBody>
                  <a:tcPr anchor="ctr"/>
                </a:tc>
                <a:tc>
                  <a:txBody>
                    <a:bodyPr/>
                    <a:lstStyle/>
                    <a:p>
                      <a:pPr algn="ctr"/>
                      <a:r>
                        <a:rPr lang="en-GB" dirty="0" smtClean="0"/>
                        <a:t>25.96</a:t>
                      </a:r>
                      <a:endParaRPr lang="en-GB" dirty="0"/>
                    </a:p>
                  </a:txBody>
                  <a:tcPr anchor="ctr"/>
                </a:tc>
              </a:tr>
              <a:tr h="423499">
                <a:tc>
                  <a:txBody>
                    <a:bodyPr/>
                    <a:lstStyle/>
                    <a:p>
                      <a:pPr algn="ctr"/>
                      <a:r>
                        <a:rPr lang="en-GB" dirty="0" smtClean="0"/>
                        <a:t>181</a:t>
                      </a:r>
                      <a:endParaRPr lang="en-GB" dirty="0"/>
                    </a:p>
                  </a:txBody>
                  <a:tcPr anchor="ctr"/>
                </a:tc>
                <a:tc>
                  <a:txBody>
                    <a:bodyPr/>
                    <a:lstStyle/>
                    <a:p>
                      <a:r>
                        <a:rPr lang="en-GB" dirty="0" smtClean="0"/>
                        <a:t>Megan Busby</a:t>
                      </a:r>
                      <a:endParaRPr lang="en-GB" dirty="0"/>
                    </a:p>
                  </a:txBody>
                  <a:tcPr anchor="ctr"/>
                </a:tc>
                <a:tc>
                  <a:txBody>
                    <a:bodyPr/>
                    <a:lstStyle/>
                    <a:p>
                      <a:pPr algn="ctr"/>
                      <a:r>
                        <a:rPr lang="en-GB" dirty="0" smtClean="0"/>
                        <a:t>26.58</a:t>
                      </a:r>
                      <a:endParaRPr lang="en-GB" dirty="0"/>
                    </a:p>
                  </a:txBody>
                  <a:tcPr anchor="ctr"/>
                </a:tc>
                <a:tc>
                  <a:txBody>
                    <a:bodyPr/>
                    <a:lstStyle/>
                    <a:p>
                      <a:pPr algn="ctr"/>
                      <a:r>
                        <a:rPr lang="en-GB" dirty="0" smtClean="0"/>
                        <a:t>232</a:t>
                      </a:r>
                      <a:endParaRPr lang="en-GB" dirty="0"/>
                    </a:p>
                  </a:txBody>
                  <a:tcPr anchor="ctr"/>
                </a:tc>
                <a:tc>
                  <a:txBody>
                    <a:bodyPr/>
                    <a:lstStyle/>
                    <a:p>
                      <a:r>
                        <a:rPr lang="en-GB" dirty="0" smtClean="0"/>
                        <a:t>Mia Mills</a:t>
                      </a:r>
                      <a:endParaRPr lang="en-GB" dirty="0"/>
                    </a:p>
                  </a:txBody>
                  <a:tcPr anchor="ctr"/>
                </a:tc>
                <a:tc>
                  <a:txBody>
                    <a:bodyPr/>
                    <a:lstStyle/>
                    <a:p>
                      <a:pPr algn="ctr"/>
                      <a:r>
                        <a:rPr lang="en-GB" dirty="0" smtClean="0"/>
                        <a:t>26.14</a:t>
                      </a:r>
                      <a:endParaRPr lang="en-GB" dirty="0"/>
                    </a:p>
                  </a:txBody>
                  <a:tcPr anchor="ctr"/>
                </a:tc>
              </a:tr>
              <a:tr h="423499">
                <a:tc>
                  <a:txBody>
                    <a:bodyPr/>
                    <a:lstStyle/>
                    <a:p>
                      <a:pPr algn="ctr"/>
                      <a:r>
                        <a:rPr lang="en-GB" dirty="0" smtClean="0"/>
                        <a:t>265</a:t>
                      </a:r>
                      <a:endParaRPr lang="en-GB" dirty="0"/>
                    </a:p>
                  </a:txBody>
                  <a:tcPr anchor="ctr"/>
                </a:tc>
                <a:tc>
                  <a:txBody>
                    <a:bodyPr/>
                    <a:lstStyle/>
                    <a:p>
                      <a:r>
                        <a:rPr lang="en-GB" dirty="0" smtClean="0"/>
                        <a:t>Rukayatu Shonibare</a:t>
                      </a:r>
                      <a:endParaRPr lang="en-GB" dirty="0"/>
                    </a:p>
                  </a:txBody>
                  <a:tcPr anchor="ctr"/>
                </a:tc>
                <a:tc>
                  <a:txBody>
                    <a:bodyPr/>
                    <a:lstStyle/>
                    <a:p>
                      <a:pPr algn="ctr"/>
                      <a:r>
                        <a:rPr lang="en-GB" dirty="0" smtClean="0"/>
                        <a:t>26.70</a:t>
                      </a:r>
                      <a:endParaRPr lang="en-GB" dirty="0"/>
                    </a:p>
                  </a:txBody>
                  <a:tcPr anchor="ctr"/>
                </a:tc>
                <a:tc>
                  <a:txBody>
                    <a:bodyPr/>
                    <a:lstStyle/>
                    <a:p>
                      <a:pPr algn="ctr"/>
                      <a:r>
                        <a:rPr lang="en-GB" dirty="0" smtClean="0"/>
                        <a:t>240</a:t>
                      </a:r>
                      <a:endParaRPr lang="en-GB" dirty="0"/>
                    </a:p>
                  </a:txBody>
                  <a:tcPr anchor="ctr"/>
                </a:tc>
                <a:tc>
                  <a:txBody>
                    <a:bodyPr/>
                    <a:lstStyle/>
                    <a:p>
                      <a:r>
                        <a:rPr lang="en-GB" dirty="0" smtClean="0"/>
                        <a:t>Bethan Murray</a:t>
                      </a:r>
                      <a:endParaRPr lang="en-GB" dirty="0"/>
                    </a:p>
                  </a:txBody>
                  <a:tcPr anchor="ctr"/>
                </a:tc>
                <a:tc>
                  <a:txBody>
                    <a:bodyPr/>
                    <a:lstStyle/>
                    <a:p>
                      <a:r>
                        <a:rPr lang="en-GB" dirty="0" smtClean="0"/>
                        <a:t>26.26</a:t>
                      </a:r>
                      <a:endParaRPr lang="en-GB" dirty="0"/>
                    </a:p>
                  </a:txBody>
                  <a:tcPr/>
                </a:tc>
              </a:tr>
            </a:tbl>
          </a:graphicData>
        </a:graphic>
      </p:graphicFrame>
      <p:sp>
        <p:nvSpPr>
          <p:cNvPr id="5" name="TextBox 4"/>
          <p:cNvSpPr txBox="1"/>
          <p:nvPr/>
        </p:nvSpPr>
        <p:spPr>
          <a:xfrm>
            <a:off x="971600" y="2578945"/>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6" name="TextBox 5"/>
          <p:cNvSpPr txBox="1"/>
          <p:nvPr/>
        </p:nvSpPr>
        <p:spPr>
          <a:xfrm>
            <a:off x="971600" y="3033220"/>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7" name="TextBox 6"/>
          <p:cNvSpPr txBox="1"/>
          <p:nvPr/>
        </p:nvSpPr>
        <p:spPr>
          <a:xfrm>
            <a:off x="1012032" y="3463275"/>
            <a:ext cx="576064"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8" name="TextBox 7"/>
          <p:cNvSpPr txBox="1"/>
          <p:nvPr/>
        </p:nvSpPr>
        <p:spPr>
          <a:xfrm flipH="1">
            <a:off x="5220072" y="2588142"/>
            <a:ext cx="648071"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9" name="TextBox 8"/>
          <p:cNvSpPr txBox="1"/>
          <p:nvPr/>
        </p:nvSpPr>
        <p:spPr>
          <a:xfrm>
            <a:off x="5220072" y="3022509"/>
            <a:ext cx="635981"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0" name="TextBox 9"/>
          <p:cNvSpPr txBox="1"/>
          <p:nvPr/>
        </p:nvSpPr>
        <p:spPr>
          <a:xfrm>
            <a:off x="5260504" y="3463275"/>
            <a:ext cx="623892"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3" name="TextBox 2"/>
          <p:cNvSpPr txBox="1"/>
          <p:nvPr/>
        </p:nvSpPr>
        <p:spPr>
          <a:xfrm>
            <a:off x="5300936" y="3798456"/>
            <a:ext cx="623892"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
        <p:nvSpPr>
          <p:cNvPr id="11" name="TextBox 10"/>
          <p:cNvSpPr txBox="1"/>
          <p:nvPr/>
        </p:nvSpPr>
        <p:spPr>
          <a:xfrm>
            <a:off x="5300936" y="4284897"/>
            <a:ext cx="629935" cy="461665"/>
          </a:xfrm>
          <a:prstGeom prst="rect">
            <a:avLst/>
          </a:prstGeom>
          <a:noFill/>
        </p:spPr>
        <p:txBody>
          <a:bodyPr wrap="square" rtlCol="0">
            <a:spAutoFit/>
          </a:bodyPr>
          <a:lstStyle/>
          <a:p>
            <a:r>
              <a:rPr lang="en-GB" dirty="0" smtClean="0">
                <a:solidFill>
                  <a:srgbClr val="FF0000"/>
                </a:solidFill>
              </a:rPr>
              <a:t>q</a:t>
            </a:r>
            <a:endParaRPr lang="en-GB" dirty="0">
              <a:solidFill>
                <a:srgbClr val="FF0000"/>
              </a:solidFill>
            </a:endParaRPr>
          </a:p>
        </p:txBody>
      </p:sp>
    </p:spTree>
    <p:extLst>
      <p:ext uri="{BB962C8B-B14F-4D97-AF65-F5344CB8AC3E}">
        <p14:creationId xmlns:p14="http://schemas.microsoft.com/office/powerpoint/2010/main" val="178327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948367"/>
              </p:ext>
            </p:extLst>
          </p:nvPr>
        </p:nvGraphicFramePr>
        <p:xfrm>
          <a:off x="381000" y="2209800"/>
          <a:ext cx="8382000" cy="3606800"/>
        </p:xfrm>
        <a:graphic>
          <a:graphicData uri="http://schemas.openxmlformats.org/drawingml/2006/table">
            <a:tbl>
              <a:tblPr firstRow="1" bandRow="1">
                <a:tableStyleId>{5C22544A-7EE6-4342-B048-85BDC9FD1C3A}</a:tableStyleId>
              </a:tblPr>
              <a:tblGrid>
                <a:gridCol w="1094656"/>
                <a:gridCol w="1944216"/>
                <a:gridCol w="3024336"/>
                <a:gridCol w="1584176"/>
                <a:gridCol w="734616"/>
              </a:tblGrid>
              <a:tr h="370840">
                <a:tc>
                  <a:txBody>
                    <a:bodyPr/>
                    <a:lstStyle/>
                    <a:p>
                      <a:pPr algn="ctr"/>
                      <a:r>
                        <a:rPr lang="en-GB" dirty="0" smtClean="0"/>
                        <a:t>Bib Number</a:t>
                      </a:r>
                      <a:endParaRPr lang="en-GB" dirty="0"/>
                    </a:p>
                  </a:txBody>
                  <a:tcPr anchor="ctr"/>
                </a:tc>
                <a:tc>
                  <a:txBody>
                    <a:bodyPr/>
                    <a:lstStyle/>
                    <a:p>
                      <a:pPr algn="ctr"/>
                      <a:r>
                        <a:rPr lang="en-GB" dirty="0" smtClean="0"/>
                        <a:t>Athlete</a:t>
                      </a:r>
                      <a:endParaRPr lang="en-GB" dirty="0"/>
                    </a:p>
                  </a:txBody>
                  <a:tcPr anchor="ctr"/>
                </a:tc>
                <a:tc>
                  <a:txBody>
                    <a:bodyPr/>
                    <a:lstStyle/>
                    <a:p>
                      <a:pPr algn="ctr"/>
                      <a:r>
                        <a:rPr lang="en-GB" dirty="0" smtClean="0"/>
                        <a:t>Club</a:t>
                      </a:r>
                      <a:endParaRPr lang="en-GB" dirty="0"/>
                    </a:p>
                  </a:txBody>
                  <a:tcPr anchor="ctr"/>
                </a:tc>
                <a:tc>
                  <a:txBody>
                    <a:bodyPr/>
                    <a:lstStyle/>
                    <a:p>
                      <a:pPr algn="ctr"/>
                      <a:r>
                        <a:rPr lang="en-GB" dirty="0" smtClean="0"/>
                        <a:t>Performance</a:t>
                      </a:r>
                      <a:endParaRPr lang="en-GB" dirty="0"/>
                    </a:p>
                  </a:txBody>
                  <a:tcPr anchor="ctr"/>
                </a:tc>
                <a:tc>
                  <a:txBody>
                    <a:bodyPr/>
                    <a:lstStyle/>
                    <a:p>
                      <a:pPr algn="ctr"/>
                      <a:r>
                        <a:rPr lang="en-GB" dirty="0" smtClean="0"/>
                        <a:t>Lane</a:t>
                      </a:r>
                      <a:endParaRPr lang="en-GB" dirty="0"/>
                    </a:p>
                  </a:txBody>
                  <a:tcPr anchor="ctr"/>
                </a:tc>
              </a:tr>
              <a:tr h="370840">
                <a:tc>
                  <a:txBody>
                    <a:bodyPr/>
                    <a:lstStyle/>
                    <a:p>
                      <a:pPr algn="ctr"/>
                      <a:r>
                        <a:rPr lang="en-GB" sz="1600" dirty="0" smtClean="0"/>
                        <a:t>247</a:t>
                      </a:r>
                      <a:endParaRPr lang="en-GB" sz="1600" dirty="0"/>
                    </a:p>
                  </a:txBody>
                  <a:tcPr anchor="ctr">
                    <a:solidFill>
                      <a:srgbClr val="92D050"/>
                    </a:solidFill>
                  </a:tcPr>
                </a:tc>
                <a:tc>
                  <a:txBody>
                    <a:bodyPr/>
                    <a:lstStyle/>
                    <a:p>
                      <a:r>
                        <a:rPr lang="en-GB" sz="1600" dirty="0" smtClean="0"/>
                        <a:t>Stella Rene Perrett</a:t>
                      </a:r>
                      <a:endParaRPr lang="en-GB" sz="1600" dirty="0"/>
                    </a:p>
                  </a:txBody>
                  <a:tcPr anchor="ctr">
                    <a:solidFill>
                      <a:srgbClr val="92D050"/>
                    </a:solidFill>
                  </a:tcPr>
                </a:tc>
                <a:tc>
                  <a:txBody>
                    <a:bodyPr/>
                    <a:lstStyle/>
                    <a:p>
                      <a:r>
                        <a:rPr lang="en-GB" sz="1600" dirty="0" smtClean="0"/>
                        <a:t>North Shields Polytechnic Club</a:t>
                      </a:r>
                      <a:endParaRPr lang="en-GB" sz="1600" dirty="0"/>
                    </a:p>
                  </a:txBody>
                  <a:tcPr anchor="ctr">
                    <a:solidFill>
                      <a:srgbClr val="92D050"/>
                    </a:solidFill>
                  </a:tcPr>
                </a:tc>
                <a:tc>
                  <a:txBody>
                    <a:bodyPr/>
                    <a:lstStyle/>
                    <a:p>
                      <a:pPr algn="ctr"/>
                      <a:r>
                        <a:rPr lang="en-GB" sz="1600" dirty="0" smtClean="0"/>
                        <a:t>25.12</a:t>
                      </a:r>
                      <a:endParaRPr lang="en-GB" sz="1600" dirty="0"/>
                    </a:p>
                  </a:txBody>
                  <a:tcPr anchor="ctr">
                    <a:solidFill>
                      <a:srgbClr val="92D050"/>
                    </a:solidFill>
                  </a:tcPr>
                </a:tc>
                <a:tc>
                  <a:txBody>
                    <a:bodyPr/>
                    <a:lstStyle/>
                    <a:p>
                      <a:pPr algn="ctr"/>
                      <a:endParaRPr lang="en-GB" sz="1600" dirty="0"/>
                    </a:p>
                  </a:txBody>
                  <a:tcPr anchor="ctr"/>
                </a:tc>
              </a:tr>
              <a:tr h="370840">
                <a:tc>
                  <a:txBody>
                    <a:bodyPr/>
                    <a:lstStyle/>
                    <a:p>
                      <a:pPr algn="ctr"/>
                      <a:r>
                        <a:rPr lang="en-GB" sz="1600" dirty="0" smtClean="0"/>
                        <a:t>259</a:t>
                      </a:r>
                      <a:endParaRPr lang="en-GB" sz="1600" dirty="0"/>
                    </a:p>
                  </a:txBody>
                  <a:tcPr anchor="ctr">
                    <a:solidFill>
                      <a:srgbClr val="92D050"/>
                    </a:solidFill>
                  </a:tcPr>
                </a:tc>
                <a:tc>
                  <a:txBody>
                    <a:bodyPr/>
                    <a:lstStyle/>
                    <a:p>
                      <a:r>
                        <a:rPr lang="en-GB" sz="1600" dirty="0" smtClean="0"/>
                        <a:t>Rebecca Rodgers</a:t>
                      </a:r>
                      <a:endParaRPr lang="en-GB" sz="1600" dirty="0"/>
                    </a:p>
                  </a:txBody>
                  <a:tcPr anchor="ctr">
                    <a:solidFill>
                      <a:srgbClr val="92D050"/>
                    </a:solidFill>
                  </a:tcPr>
                </a:tc>
                <a:tc>
                  <a:txBody>
                    <a:bodyPr/>
                    <a:lstStyle/>
                    <a:p>
                      <a:r>
                        <a:rPr lang="en-GB" sz="1600" dirty="0" smtClean="0"/>
                        <a:t>City of Sheffield &amp; Dearne AC</a:t>
                      </a:r>
                      <a:endParaRPr lang="en-GB" sz="1600" dirty="0"/>
                    </a:p>
                  </a:txBody>
                  <a:tcPr anchor="ctr">
                    <a:solidFill>
                      <a:srgbClr val="92D050"/>
                    </a:solidFill>
                  </a:tcPr>
                </a:tc>
                <a:tc>
                  <a:txBody>
                    <a:bodyPr/>
                    <a:lstStyle/>
                    <a:p>
                      <a:pPr algn="ctr"/>
                      <a:r>
                        <a:rPr lang="en-GB" sz="1600" dirty="0" smtClean="0"/>
                        <a:t>25.31</a:t>
                      </a:r>
                      <a:endParaRPr lang="en-GB" sz="1600" dirty="0"/>
                    </a:p>
                  </a:txBody>
                  <a:tcPr anchor="ctr">
                    <a:solidFill>
                      <a:srgbClr val="92D050"/>
                    </a:solidFill>
                  </a:tcPr>
                </a:tc>
                <a:tc>
                  <a:txBody>
                    <a:bodyPr/>
                    <a:lstStyle/>
                    <a:p>
                      <a:pPr algn="ctr"/>
                      <a:endParaRPr lang="en-GB" sz="1600" dirty="0"/>
                    </a:p>
                  </a:txBody>
                  <a:tcPr anchor="ctr"/>
                </a:tc>
              </a:tr>
              <a:tr h="370840">
                <a:tc>
                  <a:txBody>
                    <a:bodyPr/>
                    <a:lstStyle/>
                    <a:p>
                      <a:pPr algn="ctr"/>
                      <a:r>
                        <a:rPr lang="en-GB" sz="1600" dirty="0" smtClean="0"/>
                        <a:t>285</a:t>
                      </a:r>
                      <a:endParaRPr lang="en-GB" sz="1600" dirty="0"/>
                    </a:p>
                  </a:txBody>
                  <a:tcPr anchor="ctr">
                    <a:solidFill>
                      <a:srgbClr val="FFC000"/>
                    </a:solidFill>
                  </a:tcPr>
                </a:tc>
                <a:tc>
                  <a:txBody>
                    <a:bodyPr/>
                    <a:lstStyle/>
                    <a:p>
                      <a:r>
                        <a:rPr lang="en-GB" sz="1600" dirty="0" smtClean="0"/>
                        <a:t>Maddison Wells</a:t>
                      </a:r>
                      <a:endParaRPr lang="en-GB" sz="1600" dirty="0"/>
                    </a:p>
                  </a:txBody>
                  <a:tcPr anchor="ctr">
                    <a:solidFill>
                      <a:srgbClr val="FFC000"/>
                    </a:solidFill>
                  </a:tcPr>
                </a:tc>
                <a:tc>
                  <a:txBody>
                    <a:bodyPr/>
                    <a:lstStyle/>
                    <a:p>
                      <a:r>
                        <a:rPr lang="en-GB" sz="1600" dirty="0" smtClean="0"/>
                        <a:t>Shildon Running &amp; AC</a:t>
                      </a:r>
                      <a:endParaRPr lang="en-GB" sz="1600" dirty="0"/>
                    </a:p>
                  </a:txBody>
                  <a:tcPr anchor="ctr">
                    <a:solidFill>
                      <a:srgbClr val="FFC000"/>
                    </a:solidFill>
                  </a:tcPr>
                </a:tc>
                <a:tc>
                  <a:txBody>
                    <a:bodyPr/>
                    <a:lstStyle/>
                    <a:p>
                      <a:pPr algn="ctr"/>
                      <a:r>
                        <a:rPr lang="en-GB" sz="1600" dirty="0" smtClean="0"/>
                        <a:t>25.12</a:t>
                      </a:r>
                      <a:endParaRPr lang="en-GB" sz="1600" dirty="0"/>
                    </a:p>
                  </a:txBody>
                  <a:tcPr anchor="ctr">
                    <a:solidFill>
                      <a:srgbClr val="FFC000"/>
                    </a:solidFill>
                  </a:tcPr>
                </a:tc>
                <a:tc>
                  <a:txBody>
                    <a:bodyPr/>
                    <a:lstStyle/>
                    <a:p>
                      <a:pPr algn="ctr"/>
                      <a:endParaRPr lang="en-GB" sz="1600" dirty="0"/>
                    </a:p>
                  </a:txBody>
                  <a:tcPr anchor="ctr"/>
                </a:tc>
              </a:tr>
              <a:tr h="370840">
                <a:tc>
                  <a:txBody>
                    <a:bodyPr/>
                    <a:lstStyle/>
                    <a:p>
                      <a:pPr algn="ctr"/>
                      <a:r>
                        <a:rPr lang="en-GB" sz="1600" dirty="0" smtClean="0"/>
                        <a:t>188</a:t>
                      </a:r>
                      <a:endParaRPr lang="en-GB" sz="1600" dirty="0"/>
                    </a:p>
                  </a:txBody>
                  <a:tcPr anchor="ctr">
                    <a:solidFill>
                      <a:srgbClr val="FFC000"/>
                    </a:solidFill>
                  </a:tcPr>
                </a:tc>
                <a:tc>
                  <a:txBody>
                    <a:bodyPr/>
                    <a:lstStyle/>
                    <a:p>
                      <a:r>
                        <a:rPr lang="en-GB" sz="1600" dirty="0" smtClean="0"/>
                        <a:t>Eve Deacon</a:t>
                      </a:r>
                      <a:endParaRPr lang="en-GB" sz="1600" dirty="0"/>
                    </a:p>
                  </a:txBody>
                  <a:tcPr anchor="ctr">
                    <a:solidFill>
                      <a:srgbClr val="FFC000"/>
                    </a:solidFill>
                  </a:tcPr>
                </a:tc>
                <a:tc>
                  <a:txBody>
                    <a:bodyPr/>
                    <a:lstStyle/>
                    <a:p>
                      <a:r>
                        <a:rPr lang="en-GB" sz="1600" dirty="0" smtClean="0"/>
                        <a:t>Barnsley Athletic</a:t>
                      </a:r>
                      <a:r>
                        <a:rPr lang="en-GB" sz="1600" baseline="0" dirty="0" smtClean="0"/>
                        <a:t> Club</a:t>
                      </a:r>
                      <a:endParaRPr lang="en-GB" sz="1600" dirty="0"/>
                    </a:p>
                  </a:txBody>
                  <a:tcPr anchor="ctr">
                    <a:solidFill>
                      <a:srgbClr val="FFC000"/>
                    </a:solidFill>
                  </a:tcPr>
                </a:tc>
                <a:tc>
                  <a:txBody>
                    <a:bodyPr/>
                    <a:lstStyle/>
                    <a:p>
                      <a:pPr algn="ctr"/>
                      <a:r>
                        <a:rPr lang="en-GB" sz="1600" dirty="0" smtClean="0"/>
                        <a:t>25.71</a:t>
                      </a:r>
                      <a:endParaRPr lang="en-GB" sz="1600" dirty="0"/>
                    </a:p>
                  </a:txBody>
                  <a:tcPr anchor="ctr">
                    <a:solidFill>
                      <a:srgbClr val="FFC000"/>
                    </a:solidFill>
                  </a:tcPr>
                </a:tc>
                <a:tc>
                  <a:txBody>
                    <a:bodyPr/>
                    <a:lstStyle/>
                    <a:p>
                      <a:pPr algn="ctr"/>
                      <a:endParaRPr lang="en-GB" sz="1600" dirty="0"/>
                    </a:p>
                  </a:txBody>
                  <a:tcPr anchor="ctr"/>
                </a:tc>
              </a:tr>
              <a:tr h="370840">
                <a:tc>
                  <a:txBody>
                    <a:bodyPr/>
                    <a:lstStyle/>
                    <a:p>
                      <a:pPr algn="ctr"/>
                      <a:r>
                        <a:rPr lang="en-GB" sz="1600" dirty="0" smtClean="0"/>
                        <a:t>165</a:t>
                      </a:r>
                      <a:endParaRPr lang="en-GB" sz="1600" dirty="0"/>
                    </a:p>
                  </a:txBody>
                  <a:tcPr anchor="ctr">
                    <a:solidFill>
                      <a:srgbClr val="FF3300"/>
                    </a:solidFill>
                  </a:tcPr>
                </a:tc>
                <a:tc>
                  <a:txBody>
                    <a:bodyPr/>
                    <a:lstStyle/>
                    <a:p>
                      <a:r>
                        <a:rPr lang="en-GB" sz="1600" dirty="0" smtClean="0"/>
                        <a:t>Anabel Bagley</a:t>
                      </a:r>
                      <a:endParaRPr lang="en-GB" sz="1600" dirty="0"/>
                    </a:p>
                  </a:txBody>
                  <a:tcPr anchor="ctr">
                    <a:solidFill>
                      <a:srgbClr val="FF3300"/>
                    </a:solidFill>
                  </a:tcPr>
                </a:tc>
                <a:tc>
                  <a:txBody>
                    <a:bodyPr/>
                    <a:lstStyle/>
                    <a:p>
                      <a:r>
                        <a:rPr lang="en-GB" sz="1600" dirty="0" smtClean="0"/>
                        <a:t>City of Sheffield &amp; Dearne AC</a:t>
                      </a:r>
                      <a:endParaRPr lang="en-GB" sz="1600" dirty="0"/>
                    </a:p>
                  </a:txBody>
                  <a:tcPr anchor="ctr">
                    <a:solidFill>
                      <a:srgbClr val="FF3300"/>
                    </a:solidFill>
                  </a:tcPr>
                </a:tc>
                <a:tc>
                  <a:txBody>
                    <a:bodyPr/>
                    <a:lstStyle/>
                    <a:p>
                      <a:pPr algn="ctr"/>
                      <a:r>
                        <a:rPr lang="en-GB" sz="1600" dirty="0" smtClean="0"/>
                        <a:t>25.43</a:t>
                      </a:r>
                      <a:endParaRPr lang="en-GB" sz="1600" dirty="0"/>
                    </a:p>
                  </a:txBody>
                  <a:tcPr anchor="ctr">
                    <a:solidFill>
                      <a:srgbClr val="FF3300"/>
                    </a:solidFill>
                  </a:tcPr>
                </a:tc>
                <a:tc>
                  <a:txBody>
                    <a:bodyPr/>
                    <a:lstStyle/>
                    <a:p>
                      <a:pPr algn="ctr"/>
                      <a:endParaRPr lang="en-GB" sz="1600" dirty="0"/>
                    </a:p>
                  </a:txBody>
                  <a:tcPr anchor="ctr"/>
                </a:tc>
              </a:tr>
              <a:tr h="370840">
                <a:tc>
                  <a:txBody>
                    <a:bodyPr/>
                    <a:lstStyle/>
                    <a:p>
                      <a:pPr algn="ctr"/>
                      <a:r>
                        <a:rPr lang="en-GB" sz="1600" dirty="0" smtClean="0"/>
                        <a:t>173</a:t>
                      </a:r>
                      <a:endParaRPr lang="en-GB" sz="1600" dirty="0"/>
                    </a:p>
                  </a:txBody>
                  <a:tcPr anchor="ctr">
                    <a:solidFill>
                      <a:srgbClr val="FF3300"/>
                    </a:solidFill>
                  </a:tcPr>
                </a:tc>
                <a:tc>
                  <a:txBody>
                    <a:bodyPr/>
                    <a:lstStyle/>
                    <a:p>
                      <a:r>
                        <a:rPr lang="en-GB" sz="1600" dirty="0" smtClean="0"/>
                        <a:t>Rachel Bennett</a:t>
                      </a:r>
                      <a:endParaRPr lang="en-GB" sz="1600" dirty="0"/>
                    </a:p>
                  </a:txBody>
                  <a:tcPr anchor="ctr">
                    <a:solidFill>
                      <a:srgbClr val="FF3300"/>
                    </a:solidFill>
                  </a:tcPr>
                </a:tc>
                <a:tc>
                  <a:txBody>
                    <a:bodyPr/>
                    <a:lstStyle/>
                    <a:p>
                      <a:r>
                        <a:rPr lang="en-GB" sz="1600" dirty="0" smtClean="0"/>
                        <a:t>Shildon Running &amp; AC</a:t>
                      </a:r>
                      <a:endParaRPr lang="en-GB" sz="1600" dirty="0"/>
                    </a:p>
                  </a:txBody>
                  <a:tcPr anchor="ctr">
                    <a:solidFill>
                      <a:srgbClr val="FF3300"/>
                    </a:solidFill>
                  </a:tcPr>
                </a:tc>
                <a:tc>
                  <a:txBody>
                    <a:bodyPr/>
                    <a:lstStyle/>
                    <a:p>
                      <a:pPr algn="ctr"/>
                      <a:r>
                        <a:rPr lang="en-GB" sz="1600" dirty="0" smtClean="0"/>
                        <a:t>25.75</a:t>
                      </a:r>
                      <a:endParaRPr lang="en-GB" sz="1600" dirty="0"/>
                    </a:p>
                  </a:txBody>
                  <a:tcPr anchor="ctr">
                    <a:solidFill>
                      <a:srgbClr val="FF3300"/>
                    </a:solidFill>
                  </a:tcPr>
                </a:tc>
                <a:tc>
                  <a:txBody>
                    <a:bodyPr/>
                    <a:lstStyle/>
                    <a:p>
                      <a:pPr algn="ctr"/>
                      <a:endParaRPr lang="en-GB" sz="1600" dirty="0"/>
                    </a:p>
                  </a:txBody>
                  <a:tcPr anchor="ctr"/>
                </a:tc>
              </a:tr>
              <a:tr h="370840">
                <a:tc>
                  <a:txBody>
                    <a:bodyPr/>
                    <a:lstStyle/>
                    <a:p>
                      <a:pPr algn="ctr"/>
                      <a:r>
                        <a:rPr lang="en-GB" sz="1600" dirty="0" smtClean="0"/>
                        <a:t>214</a:t>
                      </a:r>
                      <a:endParaRPr lang="en-GB" sz="1600" dirty="0"/>
                    </a:p>
                  </a:txBody>
                  <a:tcPr anchor="ctr"/>
                </a:tc>
                <a:tc>
                  <a:txBody>
                    <a:bodyPr/>
                    <a:lstStyle/>
                    <a:p>
                      <a:r>
                        <a:rPr lang="en-GB" sz="1600" dirty="0" smtClean="0"/>
                        <a:t>Hannah Kelly</a:t>
                      </a:r>
                      <a:endParaRPr lang="en-GB" sz="1600" dirty="0"/>
                    </a:p>
                  </a:txBody>
                  <a:tcPr anchor="ctr"/>
                </a:tc>
                <a:tc>
                  <a:txBody>
                    <a:bodyPr/>
                    <a:lstStyle/>
                    <a:p>
                      <a:r>
                        <a:rPr lang="en-GB" sz="1600" dirty="0" smtClean="0"/>
                        <a:t>Bolton United Harriers &amp; AC</a:t>
                      </a:r>
                      <a:endParaRPr lang="en-GB" sz="1600" dirty="0"/>
                    </a:p>
                  </a:txBody>
                  <a:tcPr anchor="ctr"/>
                </a:tc>
                <a:tc>
                  <a:txBody>
                    <a:bodyPr/>
                    <a:lstStyle/>
                    <a:p>
                      <a:pPr algn="ctr"/>
                      <a:r>
                        <a:rPr lang="en-GB" sz="1600" dirty="0" smtClean="0"/>
                        <a:t>25.62</a:t>
                      </a:r>
                      <a:endParaRPr lang="en-GB" sz="1600" dirty="0"/>
                    </a:p>
                  </a:txBody>
                  <a:tcPr anchor="ctr"/>
                </a:tc>
                <a:tc>
                  <a:txBody>
                    <a:bodyPr/>
                    <a:lstStyle/>
                    <a:p>
                      <a:pPr algn="ctr"/>
                      <a:endParaRPr lang="en-GB" sz="1600" dirty="0"/>
                    </a:p>
                  </a:txBody>
                  <a:tcPr anchor="ctr"/>
                </a:tc>
              </a:tr>
              <a:tr h="370840">
                <a:tc>
                  <a:txBody>
                    <a:bodyPr/>
                    <a:lstStyle/>
                    <a:p>
                      <a:pPr algn="ctr"/>
                      <a:r>
                        <a:rPr lang="en-GB" sz="1600" dirty="0" smtClean="0"/>
                        <a:t>203</a:t>
                      </a:r>
                      <a:endParaRPr lang="en-GB" sz="1600" dirty="0"/>
                    </a:p>
                  </a:txBody>
                  <a:tcPr anchor="ctr"/>
                </a:tc>
                <a:tc>
                  <a:txBody>
                    <a:bodyPr/>
                    <a:lstStyle/>
                    <a:p>
                      <a:r>
                        <a:rPr lang="en-GB" sz="1600" dirty="0" smtClean="0"/>
                        <a:t>Taylor Harry</a:t>
                      </a:r>
                      <a:endParaRPr lang="en-GB" sz="1600" dirty="0"/>
                    </a:p>
                  </a:txBody>
                  <a:tcPr anchor="ctr"/>
                </a:tc>
                <a:tc>
                  <a:txBody>
                    <a:bodyPr/>
                    <a:lstStyle/>
                    <a:p>
                      <a:r>
                        <a:rPr lang="en-GB" sz="1600" dirty="0" smtClean="0"/>
                        <a:t>Wirral AC</a:t>
                      </a:r>
                      <a:endParaRPr lang="en-GB" sz="1600" dirty="0"/>
                    </a:p>
                  </a:txBody>
                  <a:tcPr anchor="ctr"/>
                </a:tc>
                <a:tc>
                  <a:txBody>
                    <a:bodyPr/>
                    <a:lstStyle/>
                    <a:p>
                      <a:pPr algn="ctr"/>
                      <a:r>
                        <a:rPr lang="en-GB" sz="1600" dirty="0" smtClean="0"/>
                        <a:t>25.78</a:t>
                      </a:r>
                      <a:endParaRPr lang="en-GB" sz="1600" dirty="0"/>
                    </a:p>
                  </a:txBody>
                  <a:tcPr anchor="ctr"/>
                </a:tc>
                <a:tc>
                  <a:txBody>
                    <a:bodyPr/>
                    <a:lstStyle/>
                    <a:p>
                      <a:pPr algn="ctr"/>
                      <a:endParaRPr lang="en-GB" sz="1600" dirty="0"/>
                    </a:p>
                  </a:txBody>
                  <a:tcPr anchor="ctr"/>
                </a:tc>
              </a:tr>
            </a:tbl>
          </a:graphicData>
        </a:graphic>
      </p:graphicFrame>
    </p:spTree>
    <p:extLst>
      <p:ext uri="{BB962C8B-B14F-4D97-AF65-F5344CB8AC3E}">
        <p14:creationId xmlns:p14="http://schemas.microsoft.com/office/powerpoint/2010/main" val="640299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8499442"/>
              </p:ext>
            </p:extLst>
          </p:nvPr>
        </p:nvGraphicFramePr>
        <p:xfrm>
          <a:off x="381000" y="2209800"/>
          <a:ext cx="8382000" cy="3606800"/>
        </p:xfrm>
        <a:graphic>
          <a:graphicData uri="http://schemas.openxmlformats.org/drawingml/2006/table">
            <a:tbl>
              <a:tblPr firstRow="1" bandRow="1">
                <a:tableStyleId>{5C22544A-7EE6-4342-B048-85BDC9FD1C3A}</a:tableStyleId>
              </a:tblPr>
              <a:tblGrid>
                <a:gridCol w="1094656"/>
                <a:gridCol w="1944216"/>
                <a:gridCol w="3024336"/>
                <a:gridCol w="1584176"/>
                <a:gridCol w="734616"/>
              </a:tblGrid>
              <a:tr h="370840">
                <a:tc>
                  <a:txBody>
                    <a:bodyPr/>
                    <a:lstStyle/>
                    <a:p>
                      <a:pPr algn="ctr"/>
                      <a:r>
                        <a:rPr lang="en-GB" dirty="0" smtClean="0"/>
                        <a:t>Bib Number</a:t>
                      </a:r>
                      <a:endParaRPr lang="en-GB" dirty="0"/>
                    </a:p>
                  </a:txBody>
                  <a:tcPr anchor="ctr"/>
                </a:tc>
                <a:tc>
                  <a:txBody>
                    <a:bodyPr/>
                    <a:lstStyle/>
                    <a:p>
                      <a:pPr algn="ctr"/>
                      <a:r>
                        <a:rPr lang="en-GB" dirty="0" smtClean="0"/>
                        <a:t>Athlete</a:t>
                      </a:r>
                      <a:endParaRPr lang="en-GB" dirty="0"/>
                    </a:p>
                  </a:txBody>
                  <a:tcPr anchor="ctr"/>
                </a:tc>
                <a:tc>
                  <a:txBody>
                    <a:bodyPr/>
                    <a:lstStyle/>
                    <a:p>
                      <a:pPr algn="ctr"/>
                      <a:r>
                        <a:rPr lang="en-GB" dirty="0" smtClean="0"/>
                        <a:t>Club</a:t>
                      </a:r>
                      <a:endParaRPr lang="en-GB" dirty="0"/>
                    </a:p>
                  </a:txBody>
                  <a:tcPr anchor="ctr"/>
                </a:tc>
                <a:tc>
                  <a:txBody>
                    <a:bodyPr/>
                    <a:lstStyle/>
                    <a:p>
                      <a:pPr algn="ctr"/>
                      <a:r>
                        <a:rPr lang="en-GB" dirty="0" smtClean="0"/>
                        <a:t>Performance</a:t>
                      </a:r>
                      <a:endParaRPr lang="en-GB" dirty="0"/>
                    </a:p>
                  </a:txBody>
                  <a:tcPr anchor="ctr"/>
                </a:tc>
                <a:tc>
                  <a:txBody>
                    <a:bodyPr/>
                    <a:lstStyle/>
                    <a:p>
                      <a:pPr algn="ctr"/>
                      <a:r>
                        <a:rPr lang="en-GB" dirty="0" smtClean="0"/>
                        <a:t>Lane</a:t>
                      </a:r>
                      <a:endParaRPr lang="en-GB" dirty="0"/>
                    </a:p>
                  </a:txBody>
                  <a:tcPr anchor="ctr"/>
                </a:tc>
              </a:tr>
              <a:tr h="370840">
                <a:tc>
                  <a:txBody>
                    <a:bodyPr/>
                    <a:lstStyle/>
                    <a:p>
                      <a:pPr algn="ctr"/>
                      <a:r>
                        <a:rPr lang="en-GB" sz="1600" dirty="0" smtClean="0"/>
                        <a:t>247</a:t>
                      </a:r>
                      <a:endParaRPr lang="en-GB" sz="1600" dirty="0"/>
                    </a:p>
                  </a:txBody>
                  <a:tcPr anchor="ctr">
                    <a:noFill/>
                  </a:tcPr>
                </a:tc>
                <a:tc>
                  <a:txBody>
                    <a:bodyPr/>
                    <a:lstStyle/>
                    <a:p>
                      <a:r>
                        <a:rPr lang="en-GB" sz="1600" dirty="0" smtClean="0"/>
                        <a:t>Stella Rene Perrett</a:t>
                      </a:r>
                      <a:endParaRPr lang="en-GB" sz="1600" dirty="0"/>
                    </a:p>
                  </a:txBody>
                  <a:tcPr anchor="ctr">
                    <a:noFill/>
                  </a:tcPr>
                </a:tc>
                <a:tc>
                  <a:txBody>
                    <a:bodyPr/>
                    <a:lstStyle/>
                    <a:p>
                      <a:r>
                        <a:rPr lang="en-GB" sz="1600" dirty="0" smtClean="0"/>
                        <a:t>North Shields Polytechnic Club</a:t>
                      </a:r>
                      <a:endParaRPr lang="en-GB" sz="1600" dirty="0"/>
                    </a:p>
                  </a:txBody>
                  <a:tcPr anchor="ctr">
                    <a:noFill/>
                  </a:tcPr>
                </a:tc>
                <a:tc>
                  <a:txBody>
                    <a:bodyPr/>
                    <a:lstStyle/>
                    <a:p>
                      <a:pPr algn="ctr"/>
                      <a:r>
                        <a:rPr lang="en-GB" sz="1600" dirty="0" smtClean="0"/>
                        <a:t>25.12</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259</a:t>
                      </a:r>
                      <a:endParaRPr lang="en-GB" sz="1600" dirty="0"/>
                    </a:p>
                  </a:txBody>
                  <a:tcPr anchor="ctr">
                    <a:noFill/>
                  </a:tcPr>
                </a:tc>
                <a:tc>
                  <a:txBody>
                    <a:bodyPr/>
                    <a:lstStyle/>
                    <a:p>
                      <a:r>
                        <a:rPr lang="en-GB" sz="1600" dirty="0" smtClean="0"/>
                        <a:t>Rebecca Rodgers</a:t>
                      </a:r>
                      <a:endParaRPr lang="en-GB" sz="1600" dirty="0"/>
                    </a:p>
                  </a:txBody>
                  <a:tcPr anchor="ctr">
                    <a:noFill/>
                  </a:tcPr>
                </a:tc>
                <a:tc>
                  <a:txBody>
                    <a:bodyPr/>
                    <a:lstStyle/>
                    <a:p>
                      <a:r>
                        <a:rPr lang="en-GB" sz="1600" dirty="0" smtClean="0"/>
                        <a:t>City of Sheffield &amp; Dearne AC</a:t>
                      </a:r>
                      <a:endParaRPr lang="en-GB" sz="1600" dirty="0"/>
                    </a:p>
                  </a:txBody>
                  <a:tcPr anchor="ctr">
                    <a:noFill/>
                  </a:tcPr>
                </a:tc>
                <a:tc>
                  <a:txBody>
                    <a:bodyPr/>
                    <a:lstStyle/>
                    <a:p>
                      <a:pPr algn="ctr"/>
                      <a:r>
                        <a:rPr lang="en-GB" sz="1600" dirty="0" smtClean="0"/>
                        <a:t>25.31</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285</a:t>
                      </a:r>
                      <a:endParaRPr lang="en-GB" sz="1600" dirty="0"/>
                    </a:p>
                  </a:txBody>
                  <a:tcPr anchor="ctr">
                    <a:noFill/>
                  </a:tcPr>
                </a:tc>
                <a:tc>
                  <a:txBody>
                    <a:bodyPr/>
                    <a:lstStyle/>
                    <a:p>
                      <a:r>
                        <a:rPr lang="en-GB" sz="1600" dirty="0" smtClean="0"/>
                        <a:t>Maddison Wells</a:t>
                      </a:r>
                      <a:endParaRPr lang="en-GB" sz="1600" dirty="0"/>
                    </a:p>
                  </a:txBody>
                  <a:tcPr anchor="ctr">
                    <a:noFill/>
                  </a:tcPr>
                </a:tc>
                <a:tc>
                  <a:txBody>
                    <a:bodyPr/>
                    <a:lstStyle/>
                    <a:p>
                      <a:r>
                        <a:rPr lang="en-GB" sz="1600" dirty="0" smtClean="0"/>
                        <a:t>Shildon Running &amp; AC</a:t>
                      </a:r>
                      <a:endParaRPr lang="en-GB" sz="1600" dirty="0"/>
                    </a:p>
                  </a:txBody>
                  <a:tcPr anchor="ctr">
                    <a:noFill/>
                  </a:tcPr>
                </a:tc>
                <a:tc>
                  <a:txBody>
                    <a:bodyPr/>
                    <a:lstStyle/>
                    <a:p>
                      <a:pPr algn="ctr"/>
                      <a:r>
                        <a:rPr lang="en-GB" sz="1600" dirty="0" smtClean="0"/>
                        <a:t>25.12</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188</a:t>
                      </a:r>
                      <a:endParaRPr lang="en-GB" sz="1600" dirty="0"/>
                    </a:p>
                  </a:txBody>
                  <a:tcPr anchor="ctr">
                    <a:noFill/>
                  </a:tcPr>
                </a:tc>
                <a:tc>
                  <a:txBody>
                    <a:bodyPr/>
                    <a:lstStyle/>
                    <a:p>
                      <a:r>
                        <a:rPr lang="en-GB" sz="1600" dirty="0" smtClean="0"/>
                        <a:t>Eve Deacon</a:t>
                      </a:r>
                      <a:endParaRPr lang="en-GB" sz="1600" dirty="0"/>
                    </a:p>
                  </a:txBody>
                  <a:tcPr anchor="ctr">
                    <a:noFill/>
                  </a:tcPr>
                </a:tc>
                <a:tc>
                  <a:txBody>
                    <a:bodyPr/>
                    <a:lstStyle/>
                    <a:p>
                      <a:r>
                        <a:rPr lang="en-GB" sz="1600" dirty="0" smtClean="0"/>
                        <a:t>Barnsley Athletic</a:t>
                      </a:r>
                      <a:r>
                        <a:rPr lang="en-GB" sz="1600" baseline="0" dirty="0" smtClean="0"/>
                        <a:t> Club</a:t>
                      </a:r>
                      <a:endParaRPr lang="en-GB" sz="1600" dirty="0"/>
                    </a:p>
                  </a:txBody>
                  <a:tcPr anchor="ctr">
                    <a:noFill/>
                  </a:tcPr>
                </a:tc>
                <a:tc>
                  <a:txBody>
                    <a:bodyPr/>
                    <a:lstStyle/>
                    <a:p>
                      <a:pPr algn="ctr"/>
                      <a:r>
                        <a:rPr lang="en-GB" sz="1600" dirty="0" smtClean="0"/>
                        <a:t>25.71</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165</a:t>
                      </a:r>
                      <a:endParaRPr lang="en-GB" sz="1600" dirty="0"/>
                    </a:p>
                  </a:txBody>
                  <a:tcPr anchor="ctr">
                    <a:noFill/>
                  </a:tcPr>
                </a:tc>
                <a:tc>
                  <a:txBody>
                    <a:bodyPr/>
                    <a:lstStyle/>
                    <a:p>
                      <a:r>
                        <a:rPr lang="en-GB" sz="1600" dirty="0" smtClean="0"/>
                        <a:t>Anabel Bagley</a:t>
                      </a:r>
                      <a:endParaRPr lang="en-GB" sz="1600" dirty="0"/>
                    </a:p>
                  </a:txBody>
                  <a:tcPr anchor="ctr">
                    <a:noFill/>
                  </a:tcPr>
                </a:tc>
                <a:tc>
                  <a:txBody>
                    <a:bodyPr/>
                    <a:lstStyle/>
                    <a:p>
                      <a:r>
                        <a:rPr lang="en-GB" sz="1600" dirty="0" smtClean="0"/>
                        <a:t>City of Sheffield &amp; Dearne AC</a:t>
                      </a:r>
                      <a:endParaRPr lang="en-GB" sz="1600" dirty="0"/>
                    </a:p>
                  </a:txBody>
                  <a:tcPr anchor="ctr">
                    <a:noFill/>
                  </a:tcPr>
                </a:tc>
                <a:tc>
                  <a:txBody>
                    <a:bodyPr/>
                    <a:lstStyle/>
                    <a:p>
                      <a:pPr algn="ctr"/>
                      <a:r>
                        <a:rPr lang="en-GB" sz="1600" dirty="0" smtClean="0"/>
                        <a:t>25.43</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173</a:t>
                      </a:r>
                      <a:endParaRPr lang="en-GB" sz="1600" dirty="0"/>
                    </a:p>
                  </a:txBody>
                  <a:tcPr anchor="ctr">
                    <a:noFill/>
                  </a:tcPr>
                </a:tc>
                <a:tc>
                  <a:txBody>
                    <a:bodyPr/>
                    <a:lstStyle/>
                    <a:p>
                      <a:r>
                        <a:rPr lang="en-GB" sz="1600" dirty="0" smtClean="0"/>
                        <a:t>Rachel Bennett</a:t>
                      </a:r>
                      <a:endParaRPr lang="en-GB" sz="1600" dirty="0"/>
                    </a:p>
                  </a:txBody>
                  <a:tcPr anchor="ctr">
                    <a:noFill/>
                  </a:tcPr>
                </a:tc>
                <a:tc>
                  <a:txBody>
                    <a:bodyPr/>
                    <a:lstStyle/>
                    <a:p>
                      <a:r>
                        <a:rPr lang="en-GB" sz="1600" dirty="0" smtClean="0"/>
                        <a:t>Shildon Running &amp; AC</a:t>
                      </a:r>
                      <a:endParaRPr lang="en-GB" sz="1600" dirty="0"/>
                    </a:p>
                  </a:txBody>
                  <a:tcPr anchor="ctr">
                    <a:noFill/>
                  </a:tcPr>
                </a:tc>
                <a:tc>
                  <a:txBody>
                    <a:bodyPr/>
                    <a:lstStyle/>
                    <a:p>
                      <a:pPr algn="ctr"/>
                      <a:r>
                        <a:rPr lang="en-GB" sz="1600" dirty="0" smtClean="0"/>
                        <a:t>25.75</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214</a:t>
                      </a:r>
                      <a:endParaRPr lang="en-GB" sz="1600" dirty="0"/>
                    </a:p>
                  </a:txBody>
                  <a:tcPr anchor="ctr">
                    <a:noFill/>
                  </a:tcPr>
                </a:tc>
                <a:tc>
                  <a:txBody>
                    <a:bodyPr/>
                    <a:lstStyle/>
                    <a:p>
                      <a:r>
                        <a:rPr lang="en-GB" sz="1600" dirty="0" smtClean="0"/>
                        <a:t>Hannah Kelly</a:t>
                      </a:r>
                      <a:endParaRPr lang="en-GB" sz="1600" dirty="0"/>
                    </a:p>
                  </a:txBody>
                  <a:tcPr anchor="ctr">
                    <a:noFill/>
                  </a:tcPr>
                </a:tc>
                <a:tc>
                  <a:txBody>
                    <a:bodyPr/>
                    <a:lstStyle/>
                    <a:p>
                      <a:r>
                        <a:rPr lang="en-GB" sz="1600" dirty="0" smtClean="0"/>
                        <a:t>Bolton United Harriers &amp; AC</a:t>
                      </a:r>
                      <a:endParaRPr lang="en-GB" sz="1600" dirty="0"/>
                    </a:p>
                  </a:txBody>
                  <a:tcPr anchor="ctr">
                    <a:noFill/>
                  </a:tcPr>
                </a:tc>
                <a:tc>
                  <a:txBody>
                    <a:bodyPr/>
                    <a:lstStyle/>
                    <a:p>
                      <a:pPr algn="ctr"/>
                      <a:r>
                        <a:rPr lang="en-GB" sz="1600" dirty="0" smtClean="0"/>
                        <a:t>25.62</a:t>
                      </a:r>
                      <a:endParaRPr lang="en-GB" sz="1600" dirty="0"/>
                    </a:p>
                  </a:txBody>
                  <a:tcPr anchor="ctr">
                    <a:noFill/>
                  </a:tcPr>
                </a:tc>
                <a:tc>
                  <a:txBody>
                    <a:bodyPr/>
                    <a:lstStyle/>
                    <a:p>
                      <a:pPr algn="ctr"/>
                      <a:endParaRPr lang="en-GB" sz="1600" dirty="0"/>
                    </a:p>
                  </a:txBody>
                  <a:tcPr anchor="ctr"/>
                </a:tc>
              </a:tr>
              <a:tr h="370840">
                <a:tc>
                  <a:txBody>
                    <a:bodyPr/>
                    <a:lstStyle/>
                    <a:p>
                      <a:pPr algn="ctr"/>
                      <a:r>
                        <a:rPr lang="en-GB" sz="1600" dirty="0" smtClean="0"/>
                        <a:t>203</a:t>
                      </a:r>
                      <a:endParaRPr lang="en-GB" sz="1600" dirty="0"/>
                    </a:p>
                  </a:txBody>
                  <a:tcPr anchor="ctr"/>
                </a:tc>
                <a:tc>
                  <a:txBody>
                    <a:bodyPr/>
                    <a:lstStyle/>
                    <a:p>
                      <a:r>
                        <a:rPr lang="en-GB" sz="1600" dirty="0" smtClean="0"/>
                        <a:t>Taylor Harry</a:t>
                      </a:r>
                      <a:endParaRPr lang="en-GB" sz="1600" dirty="0"/>
                    </a:p>
                  </a:txBody>
                  <a:tcPr anchor="ctr"/>
                </a:tc>
                <a:tc>
                  <a:txBody>
                    <a:bodyPr/>
                    <a:lstStyle/>
                    <a:p>
                      <a:r>
                        <a:rPr lang="en-GB" sz="1600" dirty="0" smtClean="0"/>
                        <a:t>Wirral AC</a:t>
                      </a:r>
                      <a:endParaRPr lang="en-GB" sz="1600" dirty="0"/>
                    </a:p>
                  </a:txBody>
                  <a:tcPr anchor="ctr"/>
                </a:tc>
                <a:tc>
                  <a:txBody>
                    <a:bodyPr/>
                    <a:lstStyle/>
                    <a:p>
                      <a:pPr algn="ctr"/>
                      <a:r>
                        <a:rPr lang="en-GB" sz="1600" dirty="0" smtClean="0"/>
                        <a:t>25.78</a:t>
                      </a:r>
                      <a:endParaRPr lang="en-GB" sz="1600" dirty="0"/>
                    </a:p>
                  </a:txBody>
                  <a:tcPr anchor="ctr"/>
                </a:tc>
                <a:tc>
                  <a:txBody>
                    <a:bodyPr/>
                    <a:lstStyle/>
                    <a:p>
                      <a:pPr algn="ctr"/>
                      <a:endParaRPr lang="en-GB" sz="1600" dirty="0"/>
                    </a:p>
                  </a:txBody>
                  <a:tcPr anchor="ctr"/>
                </a:tc>
              </a:tr>
            </a:tbl>
          </a:graphicData>
        </a:graphic>
      </p:graphicFrame>
    </p:spTree>
    <p:extLst>
      <p:ext uri="{BB962C8B-B14F-4D97-AF65-F5344CB8AC3E}">
        <p14:creationId xmlns:p14="http://schemas.microsoft.com/office/powerpoint/2010/main" val="711449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 – Lane Draw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967559"/>
              </p:ext>
            </p:extLst>
          </p:nvPr>
        </p:nvGraphicFramePr>
        <p:xfrm>
          <a:off x="381000" y="2209800"/>
          <a:ext cx="8382000" cy="3606800"/>
        </p:xfrm>
        <a:graphic>
          <a:graphicData uri="http://schemas.openxmlformats.org/drawingml/2006/table">
            <a:tbl>
              <a:tblPr firstRow="1" bandRow="1">
                <a:tableStyleId>{5C22544A-7EE6-4342-B048-85BDC9FD1C3A}</a:tableStyleId>
              </a:tblPr>
              <a:tblGrid>
                <a:gridCol w="1094656"/>
                <a:gridCol w="1944216"/>
                <a:gridCol w="3024336"/>
                <a:gridCol w="1584176"/>
                <a:gridCol w="734616"/>
              </a:tblGrid>
              <a:tr h="370840">
                <a:tc>
                  <a:txBody>
                    <a:bodyPr/>
                    <a:lstStyle/>
                    <a:p>
                      <a:pPr algn="ctr"/>
                      <a:r>
                        <a:rPr lang="en-GB" dirty="0" smtClean="0"/>
                        <a:t>Bib Number</a:t>
                      </a:r>
                      <a:endParaRPr lang="en-GB" dirty="0"/>
                    </a:p>
                  </a:txBody>
                  <a:tcPr anchor="ctr"/>
                </a:tc>
                <a:tc>
                  <a:txBody>
                    <a:bodyPr/>
                    <a:lstStyle/>
                    <a:p>
                      <a:pPr algn="ctr"/>
                      <a:r>
                        <a:rPr lang="en-GB" dirty="0" smtClean="0"/>
                        <a:t>Athlete</a:t>
                      </a:r>
                      <a:endParaRPr lang="en-GB" dirty="0"/>
                    </a:p>
                  </a:txBody>
                  <a:tcPr anchor="ctr"/>
                </a:tc>
                <a:tc>
                  <a:txBody>
                    <a:bodyPr/>
                    <a:lstStyle/>
                    <a:p>
                      <a:pPr algn="ctr"/>
                      <a:r>
                        <a:rPr lang="en-GB" dirty="0" smtClean="0"/>
                        <a:t>Club</a:t>
                      </a:r>
                      <a:endParaRPr lang="en-GB" dirty="0"/>
                    </a:p>
                  </a:txBody>
                  <a:tcPr anchor="ctr"/>
                </a:tc>
                <a:tc>
                  <a:txBody>
                    <a:bodyPr/>
                    <a:lstStyle/>
                    <a:p>
                      <a:pPr algn="ctr"/>
                      <a:r>
                        <a:rPr lang="en-GB" dirty="0" smtClean="0"/>
                        <a:t>Performance</a:t>
                      </a:r>
                      <a:endParaRPr lang="en-GB" dirty="0"/>
                    </a:p>
                  </a:txBody>
                  <a:tcPr anchor="ctr"/>
                </a:tc>
                <a:tc>
                  <a:txBody>
                    <a:bodyPr/>
                    <a:lstStyle/>
                    <a:p>
                      <a:pPr algn="ctr"/>
                      <a:r>
                        <a:rPr lang="en-GB" dirty="0" smtClean="0"/>
                        <a:t>Lane</a:t>
                      </a:r>
                      <a:endParaRPr lang="en-GB" dirty="0"/>
                    </a:p>
                  </a:txBody>
                  <a:tcPr anchor="ctr"/>
                </a:tc>
              </a:tr>
              <a:tr h="370840">
                <a:tc>
                  <a:txBody>
                    <a:bodyPr/>
                    <a:lstStyle/>
                    <a:p>
                      <a:pPr algn="ctr"/>
                      <a:r>
                        <a:rPr lang="en-GB" sz="1600" dirty="0" smtClean="0"/>
                        <a:t>247</a:t>
                      </a:r>
                      <a:endParaRPr lang="en-GB" sz="1600" dirty="0"/>
                    </a:p>
                  </a:txBody>
                  <a:tcPr anchor="ctr">
                    <a:noFill/>
                  </a:tcPr>
                </a:tc>
                <a:tc>
                  <a:txBody>
                    <a:bodyPr/>
                    <a:lstStyle/>
                    <a:p>
                      <a:r>
                        <a:rPr lang="en-GB" sz="1600" dirty="0" smtClean="0"/>
                        <a:t>Stella Rene Perrett</a:t>
                      </a:r>
                      <a:endParaRPr lang="en-GB" sz="1600" dirty="0"/>
                    </a:p>
                  </a:txBody>
                  <a:tcPr anchor="ctr">
                    <a:noFill/>
                  </a:tcPr>
                </a:tc>
                <a:tc>
                  <a:txBody>
                    <a:bodyPr/>
                    <a:lstStyle/>
                    <a:p>
                      <a:r>
                        <a:rPr lang="en-GB" sz="1600" dirty="0" smtClean="0"/>
                        <a:t>North Shields Polytechnic Club</a:t>
                      </a:r>
                      <a:endParaRPr lang="en-GB" sz="1600" dirty="0"/>
                    </a:p>
                  </a:txBody>
                  <a:tcPr anchor="ctr">
                    <a:noFill/>
                  </a:tcPr>
                </a:tc>
                <a:tc>
                  <a:txBody>
                    <a:bodyPr/>
                    <a:lstStyle/>
                    <a:p>
                      <a:pPr algn="ctr"/>
                      <a:r>
                        <a:rPr lang="en-GB" sz="1600" dirty="0" smtClean="0"/>
                        <a:t>25.12</a:t>
                      </a:r>
                      <a:endParaRPr lang="en-GB" sz="1600" dirty="0"/>
                    </a:p>
                  </a:txBody>
                  <a:tcPr anchor="ctr">
                    <a:noFill/>
                  </a:tcPr>
                </a:tc>
                <a:tc>
                  <a:txBody>
                    <a:bodyPr/>
                    <a:lstStyle/>
                    <a:p>
                      <a:pPr algn="ctr"/>
                      <a:r>
                        <a:rPr lang="en-GB" sz="1600" dirty="0" smtClean="0"/>
                        <a:t>3</a:t>
                      </a:r>
                      <a:endParaRPr lang="en-GB" sz="1600" dirty="0"/>
                    </a:p>
                  </a:txBody>
                  <a:tcPr anchor="ctr"/>
                </a:tc>
              </a:tr>
              <a:tr h="370840">
                <a:tc>
                  <a:txBody>
                    <a:bodyPr/>
                    <a:lstStyle/>
                    <a:p>
                      <a:pPr algn="ctr"/>
                      <a:r>
                        <a:rPr lang="en-GB" sz="1600" dirty="0" smtClean="0"/>
                        <a:t>259</a:t>
                      </a:r>
                      <a:endParaRPr lang="en-GB" sz="1600" dirty="0"/>
                    </a:p>
                  </a:txBody>
                  <a:tcPr anchor="ctr">
                    <a:noFill/>
                  </a:tcPr>
                </a:tc>
                <a:tc>
                  <a:txBody>
                    <a:bodyPr/>
                    <a:lstStyle/>
                    <a:p>
                      <a:r>
                        <a:rPr lang="en-GB" sz="1600" dirty="0" smtClean="0"/>
                        <a:t>Rebecca Rodgers</a:t>
                      </a:r>
                      <a:endParaRPr lang="en-GB" sz="1600" dirty="0"/>
                    </a:p>
                  </a:txBody>
                  <a:tcPr anchor="ctr">
                    <a:noFill/>
                  </a:tcPr>
                </a:tc>
                <a:tc>
                  <a:txBody>
                    <a:bodyPr/>
                    <a:lstStyle/>
                    <a:p>
                      <a:r>
                        <a:rPr lang="en-GB" sz="1600" dirty="0" smtClean="0"/>
                        <a:t>City of Sheffield &amp; Dearne AC</a:t>
                      </a:r>
                      <a:endParaRPr lang="en-GB" sz="1600" dirty="0"/>
                    </a:p>
                  </a:txBody>
                  <a:tcPr anchor="ctr">
                    <a:noFill/>
                  </a:tcPr>
                </a:tc>
                <a:tc>
                  <a:txBody>
                    <a:bodyPr/>
                    <a:lstStyle/>
                    <a:p>
                      <a:pPr algn="ctr"/>
                      <a:r>
                        <a:rPr lang="en-GB" sz="1600" dirty="0" smtClean="0"/>
                        <a:t>25.31</a:t>
                      </a:r>
                      <a:endParaRPr lang="en-GB" sz="1600" dirty="0"/>
                    </a:p>
                  </a:txBody>
                  <a:tcPr anchor="ctr">
                    <a:noFill/>
                  </a:tcPr>
                </a:tc>
                <a:tc>
                  <a:txBody>
                    <a:bodyPr/>
                    <a:lstStyle/>
                    <a:p>
                      <a:pPr algn="ctr"/>
                      <a:r>
                        <a:rPr lang="en-GB" sz="1600" dirty="0" smtClean="0"/>
                        <a:t>6</a:t>
                      </a:r>
                      <a:endParaRPr lang="en-GB" sz="1600" dirty="0"/>
                    </a:p>
                  </a:txBody>
                  <a:tcPr anchor="ctr"/>
                </a:tc>
              </a:tr>
              <a:tr h="370840">
                <a:tc>
                  <a:txBody>
                    <a:bodyPr/>
                    <a:lstStyle/>
                    <a:p>
                      <a:pPr algn="ctr"/>
                      <a:r>
                        <a:rPr lang="en-GB" sz="1600" dirty="0" smtClean="0"/>
                        <a:t>285</a:t>
                      </a:r>
                      <a:endParaRPr lang="en-GB" sz="1600" dirty="0"/>
                    </a:p>
                  </a:txBody>
                  <a:tcPr anchor="ctr">
                    <a:noFill/>
                  </a:tcPr>
                </a:tc>
                <a:tc>
                  <a:txBody>
                    <a:bodyPr/>
                    <a:lstStyle/>
                    <a:p>
                      <a:r>
                        <a:rPr lang="en-GB" sz="1600" dirty="0" smtClean="0"/>
                        <a:t>Maddison Wells</a:t>
                      </a:r>
                      <a:endParaRPr lang="en-GB" sz="1600" dirty="0"/>
                    </a:p>
                  </a:txBody>
                  <a:tcPr anchor="ctr">
                    <a:noFill/>
                  </a:tcPr>
                </a:tc>
                <a:tc>
                  <a:txBody>
                    <a:bodyPr/>
                    <a:lstStyle/>
                    <a:p>
                      <a:r>
                        <a:rPr lang="en-GB" sz="1600" dirty="0" smtClean="0"/>
                        <a:t>Shildon Running &amp; AC</a:t>
                      </a:r>
                      <a:endParaRPr lang="en-GB" sz="1600" dirty="0"/>
                    </a:p>
                  </a:txBody>
                  <a:tcPr anchor="ctr">
                    <a:noFill/>
                  </a:tcPr>
                </a:tc>
                <a:tc>
                  <a:txBody>
                    <a:bodyPr/>
                    <a:lstStyle/>
                    <a:p>
                      <a:pPr algn="ctr"/>
                      <a:r>
                        <a:rPr lang="en-GB" sz="1600" dirty="0" smtClean="0"/>
                        <a:t>25.12</a:t>
                      </a:r>
                      <a:endParaRPr lang="en-GB" sz="1600" dirty="0"/>
                    </a:p>
                  </a:txBody>
                  <a:tcPr anchor="ctr">
                    <a:noFill/>
                  </a:tcPr>
                </a:tc>
                <a:tc>
                  <a:txBody>
                    <a:bodyPr/>
                    <a:lstStyle/>
                    <a:p>
                      <a:pPr algn="ctr"/>
                      <a:r>
                        <a:rPr lang="en-GB" sz="1600" dirty="0" smtClean="0"/>
                        <a:t>5</a:t>
                      </a:r>
                      <a:endParaRPr lang="en-GB" sz="1600" dirty="0"/>
                    </a:p>
                  </a:txBody>
                  <a:tcPr anchor="ctr"/>
                </a:tc>
              </a:tr>
              <a:tr h="370840">
                <a:tc>
                  <a:txBody>
                    <a:bodyPr/>
                    <a:lstStyle/>
                    <a:p>
                      <a:pPr algn="ctr"/>
                      <a:r>
                        <a:rPr lang="en-GB" sz="1600" dirty="0" smtClean="0"/>
                        <a:t>188</a:t>
                      </a:r>
                      <a:endParaRPr lang="en-GB" sz="1600" dirty="0"/>
                    </a:p>
                  </a:txBody>
                  <a:tcPr anchor="ctr">
                    <a:noFill/>
                  </a:tcPr>
                </a:tc>
                <a:tc>
                  <a:txBody>
                    <a:bodyPr/>
                    <a:lstStyle/>
                    <a:p>
                      <a:r>
                        <a:rPr lang="en-GB" sz="1600" dirty="0" smtClean="0"/>
                        <a:t>Eve Deacon</a:t>
                      </a:r>
                      <a:endParaRPr lang="en-GB" sz="1600" dirty="0"/>
                    </a:p>
                  </a:txBody>
                  <a:tcPr anchor="ctr">
                    <a:noFill/>
                  </a:tcPr>
                </a:tc>
                <a:tc>
                  <a:txBody>
                    <a:bodyPr/>
                    <a:lstStyle/>
                    <a:p>
                      <a:r>
                        <a:rPr lang="en-GB" sz="1600" dirty="0" smtClean="0"/>
                        <a:t>Barnsley Athletic</a:t>
                      </a:r>
                      <a:r>
                        <a:rPr lang="en-GB" sz="1600" baseline="0" dirty="0" smtClean="0"/>
                        <a:t> Club</a:t>
                      </a:r>
                      <a:endParaRPr lang="en-GB" sz="1600" dirty="0"/>
                    </a:p>
                  </a:txBody>
                  <a:tcPr anchor="ctr">
                    <a:noFill/>
                  </a:tcPr>
                </a:tc>
                <a:tc>
                  <a:txBody>
                    <a:bodyPr/>
                    <a:lstStyle/>
                    <a:p>
                      <a:pPr algn="ctr"/>
                      <a:r>
                        <a:rPr lang="en-GB" sz="1600" dirty="0" smtClean="0"/>
                        <a:t>25.71</a:t>
                      </a:r>
                      <a:endParaRPr lang="en-GB" sz="1600" dirty="0"/>
                    </a:p>
                  </a:txBody>
                  <a:tcPr anchor="ctr">
                    <a:noFill/>
                  </a:tcPr>
                </a:tc>
                <a:tc>
                  <a:txBody>
                    <a:bodyPr/>
                    <a:lstStyle/>
                    <a:p>
                      <a:pPr algn="ctr"/>
                      <a:r>
                        <a:rPr lang="en-GB" sz="1600" dirty="0" smtClean="0"/>
                        <a:t>4</a:t>
                      </a:r>
                      <a:endParaRPr lang="en-GB" sz="1600" dirty="0"/>
                    </a:p>
                  </a:txBody>
                  <a:tcPr anchor="ctr"/>
                </a:tc>
              </a:tr>
              <a:tr h="370840">
                <a:tc>
                  <a:txBody>
                    <a:bodyPr/>
                    <a:lstStyle/>
                    <a:p>
                      <a:pPr algn="ctr"/>
                      <a:r>
                        <a:rPr lang="en-GB" sz="1600" dirty="0" smtClean="0"/>
                        <a:t>165</a:t>
                      </a:r>
                      <a:endParaRPr lang="en-GB" sz="1600" dirty="0"/>
                    </a:p>
                  </a:txBody>
                  <a:tcPr anchor="ctr">
                    <a:noFill/>
                  </a:tcPr>
                </a:tc>
                <a:tc>
                  <a:txBody>
                    <a:bodyPr/>
                    <a:lstStyle/>
                    <a:p>
                      <a:r>
                        <a:rPr lang="en-GB" sz="1600" dirty="0" smtClean="0"/>
                        <a:t>Anabel Bagley</a:t>
                      </a:r>
                      <a:endParaRPr lang="en-GB" sz="1600" dirty="0"/>
                    </a:p>
                  </a:txBody>
                  <a:tcPr anchor="ctr">
                    <a:noFill/>
                  </a:tcPr>
                </a:tc>
                <a:tc>
                  <a:txBody>
                    <a:bodyPr/>
                    <a:lstStyle/>
                    <a:p>
                      <a:r>
                        <a:rPr lang="en-GB" sz="1600" dirty="0" smtClean="0"/>
                        <a:t>City of Sheffield &amp; Dearne AC</a:t>
                      </a:r>
                      <a:endParaRPr lang="en-GB" sz="1600" dirty="0"/>
                    </a:p>
                  </a:txBody>
                  <a:tcPr anchor="ctr">
                    <a:noFill/>
                  </a:tcPr>
                </a:tc>
                <a:tc>
                  <a:txBody>
                    <a:bodyPr/>
                    <a:lstStyle/>
                    <a:p>
                      <a:pPr algn="ctr"/>
                      <a:r>
                        <a:rPr lang="en-GB" sz="1600" dirty="0" smtClean="0"/>
                        <a:t>25.43</a:t>
                      </a:r>
                      <a:endParaRPr lang="en-GB" sz="1600" dirty="0"/>
                    </a:p>
                  </a:txBody>
                  <a:tcPr anchor="ctr">
                    <a:noFill/>
                  </a:tcPr>
                </a:tc>
                <a:tc>
                  <a:txBody>
                    <a:bodyPr/>
                    <a:lstStyle/>
                    <a:p>
                      <a:pPr algn="ctr"/>
                      <a:r>
                        <a:rPr lang="en-GB" sz="1600" dirty="0" smtClean="0"/>
                        <a:t>7</a:t>
                      </a:r>
                      <a:endParaRPr lang="en-GB" sz="1600" dirty="0"/>
                    </a:p>
                  </a:txBody>
                  <a:tcPr anchor="ctr"/>
                </a:tc>
              </a:tr>
              <a:tr h="370840">
                <a:tc>
                  <a:txBody>
                    <a:bodyPr/>
                    <a:lstStyle/>
                    <a:p>
                      <a:pPr algn="ctr"/>
                      <a:r>
                        <a:rPr lang="en-GB" sz="1600" dirty="0" smtClean="0"/>
                        <a:t>173</a:t>
                      </a:r>
                      <a:endParaRPr lang="en-GB" sz="1600" dirty="0"/>
                    </a:p>
                  </a:txBody>
                  <a:tcPr anchor="ctr">
                    <a:noFill/>
                  </a:tcPr>
                </a:tc>
                <a:tc>
                  <a:txBody>
                    <a:bodyPr/>
                    <a:lstStyle/>
                    <a:p>
                      <a:r>
                        <a:rPr lang="en-GB" sz="1600" dirty="0" smtClean="0"/>
                        <a:t>Rachel Bennett</a:t>
                      </a:r>
                      <a:endParaRPr lang="en-GB" sz="1600" dirty="0"/>
                    </a:p>
                  </a:txBody>
                  <a:tcPr anchor="ctr">
                    <a:noFill/>
                  </a:tcPr>
                </a:tc>
                <a:tc>
                  <a:txBody>
                    <a:bodyPr/>
                    <a:lstStyle/>
                    <a:p>
                      <a:r>
                        <a:rPr lang="en-GB" sz="1600" dirty="0" smtClean="0"/>
                        <a:t>Shildon Running &amp; AC</a:t>
                      </a:r>
                      <a:endParaRPr lang="en-GB" sz="1600" dirty="0"/>
                    </a:p>
                  </a:txBody>
                  <a:tcPr anchor="ctr">
                    <a:noFill/>
                  </a:tcPr>
                </a:tc>
                <a:tc>
                  <a:txBody>
                    <a:bodyPr/>
                    <a:lstStyle/>
                    <a:p>
                      <a:pPr algn="ctr"/>
                      <a:r>
                        <a:rPr lang="en-GB" sz="1600" dirty="0" smtClean="0"/>
                        <a:t>25.75</a:t>
                      </a:r>
                      <a:endParaRPr lang="en-GB" sz="1600" dirty="0"/>
                    </a:p>
                  </a:txBody>
                  <a:tcPr anchor="ctr">
                    <a:noFill/>
                  </a:tcPr>
                </a:tc>
                <a:tc>
                  <a:txBody>
                    <a:bodyPr/>
                    <a:lstStyle/>
                    <a:p>
                      <a:pPr algn="ctr"/>
                      <a:r>
                        <a:rPr lang="en-GB" sz="1600" dirty="0" smtClean="0"/>
                        <a:t>8</a:t>
                      </a:r>
                      <a:endParaRPr lang="en-GB" sz="1600" dirty="0"/>
                    </a:p>
                  </a:txBody>
                  <a:tcPr anchor="ctr"/>
                </a:tc>
              </a:tr>
              <a:tr h="370840">
                <a:tc>
                  <a:txBody>
                    <a:bodyPr/>
                    <a:lstStyle/>
                    <a:p>
                      <a:pPr algn="ctr"/>
                      <a:r>
                        <a:rPr lang="en-GB" sz="1600" dirty="0" smtClean="0"/>
                        <a:t>214</a:t>
                      </a:r>
                      <a:endParaRPr lang="en-GB" sz="1600" dirty="0"/>
                    </a:p>
                  </a:txBody>
                  <a:tcPr anchor="ctr"/>
                </a:tc>
                <a:tc>
                  <a:txBody>
                    <a:bodyPr/>
                    <a:lstStyle/>
                    <a:p>
                      <a:r>
                        <a:rPr lang="en-GB" sz="1600" dirty="0" smtClean="0"/>
                        <a:t>Hannah Kelly</a:t>
                      </a:r>
                      <a:endParaRPr lang="en-GB" sz="1600" dirty="0"/>
                    </a:p>
                  </a:txBody>
                  <a:tcPr anchor="ctr"/>
                </a:tc>
                <a:tc>
                  <a:txBody>
                    <a:bodyPr/>
                    <a:lstStyle/>
                    <a:p>
                      <a:r>
                        <a:rPr lang="en-GB" sz="1600" dirty="0" smtClean="0"/>
                        <a:t>Bolton United Harriers &amp; AC</a:t>
                      </a:r>
                      <a:endParaRPr lang="en-GB" sz="1600" dirty="0"/>
                    </a:p>
                  </a:txBody>
                  <a:tcPr anchor="ctr"/>
                </a:tc>
                <a:tc>
                  <a:txBody>
                    <a:bodyPr/>
                    <a:lstStyle/>
                    <a:p>
                      <a:pPr algn="ctr"/>
                      <a:r>
                        <a:rPr lang="en-GB" sz="1600" dirty="0" smtClean="0"/>
                        <a:t>25.62</a:t>
                      </a:r>
                      <a:endParaRPr lang="en-GB" sz="1600" dirty="0"/>
                    </a:p>
                  </a:txBody>
                  <a:tcPr anchor="ctr"/>
                </a:tc>
                <a:tc>
                  <a:txBody>
                    <a:bodyPr/>
                    <a:lstStyle/>
                    <a:p>
                      <a:pPr algn="ctr"/>
                      <a:r>
                        <a:rPr lang="en-GB" sz="1600" dirty="0" smtClean="0"/>
                        <a:t>1</a:t>
                      </a:r>
                      <a:endParaRPr lang="en-GB" sz="1600" dirty="0"/>
                    </a:p>
                  </a:txBody>
                  <a:tcPr anchor="ctr"/>
                </a:tc>
              </a:tr>
              <a:tr h="370840">
                <a:tc>
                  <a:txBody>
                    <a:bodyPr/>
                    <a:lstStyle/>
                    <a:p>
                      <a:pPr algn="ctr"/>
                      <a:r>
                        <a:rPr lang="en-GB" sz="1600" dirty="0" smtClean="0"/>
                        <a:t>203</a:t>
                      </a:r>
                      <a:endParaRPr lang="en-GB" sz="1600" dirty="0"/>
                    </a:p>
                  </a:txBody>
                  <a:tcPr anchor="ctr"/>
                </a:tc>
                <a:tc>
                  <a:txBody>
                    <a:bodyPr/>
                    <a:lstStyle/>
                    <a:p>
                      <a:r>
                        <a:rPr lang="en-GB" sz="1600" dirty="0" smtClean="0"/>
                        <a:t>Taylor Harry</a:t>
                      </a:r>
                      <a:endParaRPr lang="en-GB" sz="1600" dirty="0"/>
                    </a:p>
                  </a:txBody>
                  <a:tcPr anchor="ctr"/>
                </a:tc>
                <a:tc>
                  <a:txBody>
                    <a:bodyPr/>
                    <a:lstStyle/>
                    <a:p>
                      <a:r>
                        <a:rPr lang="en-GB" sz="1600" dirty="0" smtClean="0"/>
                        <a:t>Wirral AC</a:t>
                      </a:r>
                      <a:endParaRPr lang="en-GB" sz="1600" dirty="0"/>
                    </a:p>
                  </a:txBody>
                  <a:tcPr anchor="ctr"/>
                </a:tc>
                <a:tc>
                  <a:txBody>
                    <a:bodyPr/>
                    <a:lstStyle/>
                    <a:p>
                      <a:pPr algn="ctr"/>
                      <a:r>
                        <a:rPr lang="en-GB" sz="1600" dirty="0" smtClean="0"/>
                        <a:t>25.78</a:t>
                      </a:r>
                      <a:endParaRPr lang="en-GB" sz="1600" dirty="0"/>
                    </a:p>
                  </a:txBody>
                  <a:tcPr anchor="ctr"/>
                </a:tc>
                <a:tc>
                  <a:txBody>
                    <a:bodyPr/>
                    <a:lstStyle/>
                    <a:p>
                      <a:pPr algn="ctr"/>
                      <a:r>
                        <a:rPr lang="en-GB" sz="1600" dirty="0" smtClean="0"/>
                        <a:t>2</a:t>
                      </a:r>
                      <a:endParaRPr lang="en-GB" sz="1600" dirty="0"/>
                    </a:p>
                  </a:txBody>
                  <a:tcPr anchor="ctr"/>
                </a:tc>
              </a:tr>
            </a:tbl>
          </a:graphicData>
        </a:graphic>
      </p:graphicFrame>
    </p:spTree>
    <p:extLst>
      <p:ext uri="{BB962C8B-B14F-4D97-AF65-F5344CB8AC3E}">
        <p14:creationId xmlns:p14="http://schemas.microsoft.com/office/powerpoint/2010/main" val="2049693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Ranking of Qualifiers – Lane Draw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649394"/>
              </p:ext>
            </p:extLst>
          </p:nvPr>
        </p:nvGraphicFramePr>
        <p:xfrm>
          <a:off x="381000" y="2209800"/>
          <a:ext cx="8382000" cy="3606800"/>
        </p:xfrm>
        <a:graphic>
          <a:graphicData uri="http://schemas.openxmlformats.org/drawingml/2006/table">
            <a:tbl>
              <a:tblPr firstRow="1" bandRow="1">
                <a:tableStyleId>{5C22544A-7EE6-4342-B048-85BDC9FD1C3A}</a:tableStyleId>
              </a:tblPr>
              <a:tblGrid>
                <a:gridCol w="1094656"/>
                <a:gridCol w="1944216"/>
                <a:gridCol w="3024336"/>
                <a:gridCol w="1584176"/>
                <a:gridCol w="734616"/>
              </a:tblGrid>
              <a:tr h="370840">
                <a:tc>
                  <a:txBody>
                    <a:bodyPr/>
                    <a:lstStyle/>
                    <a:p>
                      <a:pPr algn="ctr"/>
                      <a:r>
                        <a:rPr lang="en-GB" dirty="0" smtClean="0"/>
                        <a:t>Bib Number</a:t>
                      </a:r>
                      <a:endParaRPr lang="en-GB" dirty="0"/>
                    </a:p>
                  </a:txBody>
                  <a:tcPr anchor="ctr"/>
                </a:tc>
                <a:tc>
                  <a:txBody>
                    <a:bodyPr/>
                    <a:lstStyle/>
                    <a:p>
                      <a:pPr algn="ctr"/>
                      <a:r>
                        <a:rPr lang="en-GB" dirty="0" smtClean="0"/>
                        <a:t>Athlete</a:t>
                      </a:r>
                      <a:endParaRPr lang="en-GB" dirty="0"/>
                    </a:p>
                  </a:txBody>
                  <a:tcPr anchor="ctr"/>
                </a:tc>
                <a:tc>
                  <a:txBody>
                    <a:bodyPr/>
                    <a:lstStyle/>
                    <a:p>
                      <a:pPr algn="ctr"/>
                      <a:r>
                        <a:rPr lang="en-GB" dirty="0" smtClean="0"/>
                        <a:t>Club</a:t>
                      </a:r>
                      <a:endParaRPr lang="en-GB" dirty="0"/>
                    </a:p>
                  </a:txBody>
                  <a:tcPr anchor="ctr"/>
                </a:tc>
                <a:tc>
                  <a:txBody>
                    <a:bodyPr/>
                    <a:lstStyle/>
                    <a:p>
                      <a:pPr algn="ctr"/>
                      <a:r>
                        <a:rPr lang="en-GB" dirty="0" smtClean="0"/>
                        <a:t>Performance</a:t>
                      </a:r>
                      <a:endParaRPr lang="en-GB" dirty="0"/>
                    </a:p>
                  </a:txBody>
                  <a:tcPr anchor="ctr"/>
                </a:tc>
                <a:tc>
                  <a:txBody>
                    <a:bodyPr/>
                    <a:lstStyle/>
                    <a:p>
                      <a:pPr algn="ctr"/>
                      <a:r>
                        <a:rPr lang="en-GB" dirty="0" smtClean="0"/>
                        <a:t>Lane</a:t>
                      </a:r>
                      <a:endParaRPr lang="en-GB" dirty="0"/>
                    </a:p>
                  </a:txBody>
                  <a:tcPr anchor="ctr"/>
                </a:tc>
              </a:tr>
              <a:tr h="370840">
                <a:tc>
                  <a:txBody>
                    <a:bodyPr/>
                    <a:lstStyle/>
                    <a:p>
                      <a:pPr algn="ctr"/>
                      <a:r>
                        <a:rPr lang="en-GB" sz="1600" dirty="0" smtClean="0"/>
                        <a:t>247</a:t>
                      </a:r>
                      <a:endParaRPr lang="en-GB" sz="1600" dirty="0"/>
                    </a:p>
                  </a:txBody>
                  <a:tcPr anchor="ctr"/>
                </a:tc>
                <a:tc>
                  <a:txBody>
                    <a:bodyPr/>
                    <a:lstStyle/>
                    <a:p>
                      <a:r>
                        <a:rPr lang="en-GB" sz="1600" dirty="0" smtClean="0"/>
                        <a:t>Stella Rene Perrett</a:t>
                      </a:r>
                      <a:endParaRPr lang="en-GB" sz="1600" dirty="0"/>
                    </a:p>
                  </a:txBody>
                  <a:tcPr anchor="ctr"/>
                </a:tc>
                <a:tc>
                  <a:txBody>
                    <a:bodyPr/>
                    <a:lstStyle/>
                    <a:p>
                      <a:r>
                        <a:rPr lang="en-GB" sz="1600" dirty="0" smtClean="0"/>
                        <a:t>North Shields Polytechnic Club</a:t>
                      </a:r>
                      <a:endParaRPr lang="en-GB" sz="1600" dirty="0"/>
                    </a:p>
                  </a:txBody>
                  <a:tcPr anchor="ctr"/>
                </a:tc>
                <a:tc>
                  <a:txBody>
                    <a:bodyPr/>
                    <a:lstStyle/>
                    <a:p>
                      <a:pPr algn="ctr"/>
                      <a:r>
                        <a:rPr lang="en-GB" sz="1600" dirty="0" smtClean="0"/>
                        <a:t>25.12</a:t>
                      </a:r>
                      <a:endParaRPr lang="en-GB" sz="1600" dirty="0"/>
                    </a:p>
                  </a:txBody>
                  <a:tcPr anchor="ctr"/>
                </a:tc>
                <a:tc>
                  <a:txBody>
                    <a:bodyPr/>
                    <a:lstStyle/>
                    <a:p>
                      <a:pPr algn="ctr"/>
                      <a:r>
                        <a:rPr lang="en-GB" sz="1600" dirty="0" smtClean="0"/>
                        <a:t>3</a:t>
                      </a:r>
                      <a:endParaRPr lang="en-GB" sz="1600" dirty="0"/>
                    </a:p>
                  </a:txBody>
                  <a:tcPr anchor="ctr"/>
                </a:tc>
              </a:tr>
              <a:tr h="370840">
                <a:tc>
                  <a:txBody>
                    <a:bodyPr/>
                    <a:lstStyle/>
                    <a:p>
                      <a:pPr algn="ctr"/>
                      <a:r>
                        <a:rPr lang="en-GB" sz="1600" dirty="0" smtClean="0"/>
                        <a:t>259</a:t>
                      </a:r>
                      <a:endParaRPr lang="en-GB" sz="1600" dirty="0"/>
                    </a:p>
                  </a:txBody>
                  <a:tcPr anchor="ctr"/>
                </a:tc>
                <a:tc>
                  <a:txBody>
                    <a:bodyPr/>
                    <a:lstStyle/>
                    <a:p>
                      <a:r>
                        <a:rPr lang="en-GB" sz="1600" dirty="0" smtClean="0"/>
                        <a:t>Rebecca Rodgers</a:t>
                      </a:r>
                      <a:endParaRPr lang="en-GB" sz="1600" dirty="0"/>
                    </a:p>
                  </a:txBody>
                  <a:tcPr anchor="ctr"/>
                </a:tc>
                <a:tc>
                  <a:txBody>
                    <a:bodyPr/>
                    <a:lstStyle/>
                    <a:p>
                      <a:r>
                        <a:rPr lang="en-GB" sz="1600" dirty="0" smtClean="0"/>
                        <a:t>City of Sheffield &amp; Dearne AC</a:t>
                      </a:r>
                      <a:endParaRPr lang="en-GB" sz="1600" dirty="0"/>
                    </a:p>
                  </a:txBody>
                  <a:tcPr anchor="ctr"/>
                </a:tc>
                <a:tc>
                  <a:txBody>
                    <a:bodyPr/>
                    <a:lstStyle/>
                    <a:p>
                      <a:pPr algn="ctr"/>
                      <a:r>
                        <a:rPr lang="en-GB" sz="1600" dirty="0" smtClean="0"/>
                        <a:t>25.31</a:t>
                      </a:r>
                      <a:endParaRPr lang="en-GB" sz="1600" dirty="0"/>
                    </a:p>
                  </a:txBody>
                  <a:tcPr anchor="ctr"/>
                </a:tc>
                <a:tc>
                  <a:txBody>
                    <a:bodyPr/>
                    <a:lstStyle/>
                    <a:p>
                      <a:pPr algn="ctr"/>
                      <a:r>
                        <a:rPr lang="en-GB" sz="1600" dirty="0" smtClean="0"/>
                        <a:t>6</a:t>
                      </a:r>
                      <a:endParaRPr lang="en-GB" sz="1600" dirty="0"/>
                    </a:p>
                  </a:txBody>
                  <a:tcPr anchor="ctr"/>
                </a:tc>
              </a:tr>
              <a:tr h="370840">
                <a:tc>
                  <a:txBody>
                    <a:bodyPr/>
                    <a:lstStyle/>
                    <a:p>
                      <a:pPr algn="ctr"/>
                      <a:r>
                        <a:rPr lang="en-GB" sz="1600" dirty="0" smtClean="0"/>
                        <a:t>285</a:t>
                      </a:r>
                      <a:endParaRPr lang="en-GB" sz="1600" dirty="0"/>
                    </a:p>
                  </a:txBody>
                  <a:tcPr anchor="ctr"/>
                </a:tc>
                <a:tc>
                  <a:txBody>
                    <a:bodyPr/>
                    <a:lstStyle/>
                    <a:p>
                      <a:r>
                        <a:rPr lang="en-GB" sz="1600" dirty="0" smtClean="0"/>
                        <a:t>Maddison Wells</a:t>
                      </a:r>
                      <a:endParaRPr lang="en-GB" sz="1600" dirty="0"/>
                    </a:p>
                  </a:txBody>
                  <a:tcPr anchor="ctr"/>
                </a:tc>
                <a:tc>
                  <a:txBody>
                    <a:bodyPr/>
                    <a:lstStyle/>
                    <a:p>
                      <a:r>
                        <a:rPr lang="en-GB" sz="1600" dirty="0" smtClean="0"/>
                        <a:t>Shildon Running &amp; AC</a:t>
                      </a:r>
                      <a:endParaRPr lang="en-GB" sz="1600" dirty="0"/>
                    </a:p>
                  </a:txBody>
                  <a:tcPr anchor="ctr"/>
                </a:tc>
                <a:tc>
                  <a:txBody>
                    <a:bodyPr/>
                    <a:lstStyle/>
                    <a:p>
                      <a:pPr algn="ctr"/>
                      <a:r>
                        <a:rPr lang="en-GB" sz="1600" dirty="0" smtClean="0"/>
                        <a:t>25.12</a:t>
                      </a:r>
                      <a:endParaRPr lang="en-GB" sz="1600" dirty="0"/>
                    </a:p>
                  </a:txBody>
                  <a:tcPr anchor="ctr"/>
                </a:tc>
                <a:tc>
                  <a:txBody>
                    <a:bodyPr/>
                    <a:lstStyle/>
                    <a:p>
                      <a:pPr algn="ctr"/>
                      <a:r>
                        <a:rPr lang="en-GB" sz="1600" dirty="0" smtClean="0"/>
                        <a:t>5</a:t>
                      </a:r>
                      <a:endParaRPr lang="en-GB" sz="1600" dirty="0"/>
                    </a:p>
                  </a:txBody>
                  <a:tcPr anchor="ctr"/>
                </a:tc>
              </a:tr>
              <a:tr h="370840">
                <a:tc>
                  <a:txBody>
                    <a:bodyPr/>
                    <a:lstStyle/>
                    <a:p>
                      <a:pPr algn="ctr"/>
                      <a:r>
                        <a:rPr lang="en-GB" sz="1600" dirty="0" smtClean="0"/>
                        <a:t>188</a:t>
                      </a:r>
                      <a:endParaRPr lang="en-GB" sz="1600" dirty="0"/>
                    </a:p>
                  </a:txBody>
                  <a:tcPr anchor="ctr">
                    <a:solidFill>
                      <a:srgbClr val="00B050"/>
                    </a:solidFill>
                  </a:tcPr>
                </a:tc>
                <a:tc>
                  <a:txBody>
                    <a:bodyPr/>
                    <a:lstStyle/>
                    <a:p>
                      <a:r>
                        <a:rPr lang="en-GB" sz="1600" dirty="0" smtClean="0"/>
                        <a:t>Eve Deacon</a:t>
                      </a:r>
                      <a:endParaRPr lang="en-GB" sz="1600" dirty="0"/>
                    </a:p>
                  </a:txBody>
                  <a:tcPr anchor="ctr">
                    <a:solidFill>
                      <a:srgbClr val="00B050"/>
                    </a:solidFill>
                  </a:tcPr>
                </a:tc>
                <a:tc>
                  <a:txBody>
                    <a:bodyPr/>
                    <a:lstStyle/>
                    <a:p>
                      <a:r>
                        <a:rPr lang="en-GB" sz="1600" dirty="0" smtClean="0"/>
                        <a:t>Barnsley Athletic</a:t>
                      </a:r>
                      <a:r>
                        <a:rPr lang="en-GB" sz="1600" baseline="0" dirty="0" smtClean="0"/>
                        <a:t> Club</a:t>
                      </a:r>
                      <a:endParaRPr lang="en-GB" sz="1600" dirty="0"/>
                    </a:p>
                  </a:txBody>
                  <a:tcPr anchor="ctr">
                    <a:solidFill>
                      <a:srgbClr val="00B050"/>
                    </a:solidFill>
                  </a:tcPr>
                </a:tc>
                <a:tc>
                  <a:txBody>
                    <a:bodyPr/>
                    <a:lstStyle/>
                    <a:p>
                      <a:pPr algn="ctr"/>
                      <a:r>
                        <a:rPr lang="en-GB" sz="1600" dirty="0" smtClean="0"/>
                        <a:t>25.71</a:t>
                      </a:r>
                      <a:endParaRPr lang="en-GB" sz="1600" dirty="0"/>
                    </a:p>
                  </a:txBody>
                  <a:tcPr anchor="ctr">
                    <a:solidFill>
                      <a:srgbClr val="00B050"/>
                    </a:solidFill>
                  </a:tcPr>
                </a:tc>
                <a:tc>
                  <a:txBody>
                    <a:bodyPr/>
                    <a:lstStyle/>
                    <a:p>
                      <a:pPr algn="ctr"/>
                      <a:r>
                        <a:rPr lang="en-GB" sz="1600" dirty="0" smtClean="0"/>
                        <a:t>4</a:t>
                      </a:r>
                      <a:endParaRPr lang="en-GB" sz="1600" dirty="0"/>
                    </a:p>
                  </a:txBody>
                  <a:tcPr anchor="ctr">
                    <a:solidFill>
                      <a:srgbClr val="00B050"/>
                    </a:solidFill>
                  </a:tcPr>
                </a:tc>
              </a:tr>
              <a:tr h="370840">
                <a:tc>
                  <a:txBody>
                    <a:bodyPr/>
                    <a:lstStyle/>
                    <a:p>
                      <a:pPr algn="ctr"/>
                      <a:r>
                        <a:rPr lang="en-GB" sz="1600" dirty="0" smtClean="0"/>
                        <a:t>165</a:t>
                      </a:r>
                      <a:endParaRPr lang="en-GB" sz="1600" dirty="0"/>
                    </a:p>
                  </a:txBody>
                  <a:tcPr anchor="ctr"/>
                </a:tc>
                <a:tc>
                  <a:txBody>
                    <a:bodyPr/>
                    <a:lstStyle/>
                    <a:p>
                      <a:r>
                        <a:rPr lang="en-GB" sz="1600" dirty="0" smtClean="0"/>
                        <a:t>Anabel Bagley</a:t>
                      </a:r>
                      <a:endParaRPr lang="en-GB" sz="1600" dirty="0"/>
                    </a:p>
                  </a:txBody>
                  <a:tcPr anchor="ctr"/>
                </a:tc>
                <a:tc>
                  <a:txBody>
                    <a:bodyPr/>
                    <a:lstStyle/>
                    <a:p>
                      <a:r>
                        <a:rPr lang="en-GB" sz="1600" dirty="0" smtClean="0"/>
                        <a:t>City of Sheffield &amp; Dearne AC</a:t>
                      </a:r>
                      <a:endParaRPr lang="en-GB" sz="1600" dirty="0"/>
                    </a:p>
                  </a:txBody>
                  <a:tcPr anchor="ctr"/>
                </a:tc>
                <a:tc>
                  <a:txBody>
                    <a:bodyPr/>
                    <a:lstStyle/>
                    <a:p>
                      <a:pPr algn="ctr"/>
                      <a:r>
                        <a:rPr lang="en-GB" sz="1600" dirty="0" smtClean="0"/>
                        <a:t>25.43</a:t>
                      </a:r>
                      <a:endParaRPr lang="en-GB" sz="1600" dirty="0"/>
                    </a:p>
                  </a:txBody>
                  <a:tcPr anchor="ctr"/>
                </a:tc>
                <a:tc>
                  <a:txBody>
                    <a:bodyPr/>
                    <a:lstStyle/>
                    <a:p>
                      <a:pPr algn="ctr"/>
                      <a:r>
                        <a:rPr lang="en-GB" sz="1600" dirty="0" smtClean="0"/>
                        <a:t>7</a:t>
                      </a:r>
                      <a:endParaRPr lang="en-GB" sz="1600" dirty="0"/>
                    </a:p>
                  </a:txBody>
                  <a:tcPr anchor="ctr"/>
                </a:tc>
              </a:tr>
              <a:tr h="370840">
                <a:tc>
                  <a:txBody>
                    <a:bodyPr/>
                    <a:lstStyle/>
                    <a:p>
                      <a:pPr algn="ctr"/>
                      <a:r>
                        <a:rPr lang="en-GB" sz="1600" dirty="0" smtClean="0"/>
                        <a:t>173</a:t>
                      </a:r>
                      <a:endParaRPr lang="en-GB" sz="1600" dirty="0"/>
                    </a:p>
                  </a:txBody>
                  <a:tcPr anchor="ctr">
                    <a:solidFill>
                      <a:srgbClr val="00B050"/>
                    </a:solidFill>
                  </a:tcPr>
                </a:tc>
                <a:tc>
                  <a:txBody>
                    <a:bodyPr/>
                    <a:lstStyle/>
                    <a:p>
                      <a:r>
                        <a:rPr lang="en-GB" sz="1600" dirty="0" smtClean="0"/>
                        <a:t>Rachel Bennett</a:t>
                      </a:r>
                      <a:endParaRPr lang="en-GB" sz="1600" dirty="0"/>
                    </a:p>
                  </a:txBody>
                  <a:tcPr anchor="ctr">
                    <a:solidFill>
                      <a:srgbClr val="00B050"/>
                    </a:solidFill>
                  </a:tcPr>
                </a:tc>
                <a:tc>
                  <a:txBody>
                    <a:bodyPr/>
                    <a:lstStyle/>
                    <a:p>
                      <a:r>
                        <a:rPr lang="en-GB" sz="1600" dirty="0" smtClean="0"/>
                        <a:t>Shildon Running &amp; AC</a:t>
                      </a:r>
                      <a:endParaRPr lang="en-GB" sz="1600" dirty="0"/>
                    </a:p>
                  </a:txBody>
                  <a:tcPr anchor="ctr">
                    <a:solidFill>
                      <a:srgbClr val="00B050"/>
                    </a:solidFill>
                  </a:tcPr>
                </a:tc>
                <a:tc>
                  <a:txBody>
                    <a:bodyPr/>
                    <a:lstStyle/>
                    <a:p>
                      <a:pPr algn="ctr"/>
                      <a:r>
                        <a:rPr lang="en-GB" sz="1600" dirty="0" smtClean="0"/>
                        <a:t>25.75</a:t>
                      </a:r>
                      <a:endParaRPr lang="en-GB" sz="1600" dirty="0"/>
                    </a:p>
                  </a:txBody>
                  <a:tcPr anchor="ctr">
                    <a:solidFill>
                      <a:srgbClr val="00B050"/>
                    </a:solidFill>
                  </a:tcPr>
                </a:tc>
                <a:tc>
                  <a:txBody>
                    <a:bodyPr/>
                    <a:lstStyle/>
                    <a:p>
                      <a:pPr algn="ctr"/>
                      <a:r>
                        <a:rPr lang="en-GB" sz="1600" dirty="0" smtClean="0"/>
                        <a:t>8</a:t>
                      </a:r>
                      <a:endParaRPr lang="en-GB" sz="1600" dirty="0"/>
                    </a:p>
                  </a:txBody>
                  <a:tcPr anchor="ctr">
                    <a:solidFill>
                      <a:srgbClr val="00B050"/>
                    </a:solidFill>
                  </a:tcPr>
                </a:tc>
              </a:tr>
              <a:tr h="370840">
                <a:tc>
                  <a:txBody>
                    <a:bodyPr/>
                    <a:lstStyle/>
                    <a:p>
                      <a:pPr algn="ctr"/>
                      <a:r>
                        <a:rPr lang="en-GB" sz="1600" dirty="0" smtClean="0"/>
                        <a:t>214</a:t>
                      </a:r>
                      <a:endParaRPr lang="en-GB" sz="1600" dirty="0"/>
                    </a:p>
                  </a:txBody>
                  <a:tcPr anchor="ctr">
                    <a:solidFill>
                      <a:srgbClr val="FF3300"/>
                    </a:solidFill>
                  </a:tcPr>
                </a:tc>
                <a:tc>
                  <a:txBody>
                    <a:bodyPr/>
                    <a:lstStyle/>
                    <a:p>
                      <a:r>
                        <a:rPr lang="en-GB" sz="1600" dirty="0" smtClean="0"/>
                        <a:t>Hannah Kelly</a:t>
                      </a:r>
                      <a:endParaRPr lang="en-GB" sz="1600" dirty="0"/>
                    </a:p>
                  </a:txBody>
                  <a:tcPr anchor="ctr">
                    <a:solidFill>
                      <a:srgbClr val="FF3300"/>
                    </a:solidFill>
                  </a:tcPr>
                </a:tc>
                <a:tc>
                  <a:txBody>
                    <a:bodyPr/>
                    <a:lstStyle/>
                    <a:p>
                      <a:r>
                        <a:rPr lang="en-GB" sz="1600" dirty="0" smtClean="0"/>
                        <a:t>Bolton United Harriers &amp; AC</a:t>
                      </a:r>
                      <a:endParaRPr lang="en-GB" sz="1600" dirty="0"/>
                    </a:p>
                  </a:txBody>
                  <a:tcPr anchor="ctr">
                    <a:solidFill>
                      <a:srgbClr val="FF3300"/>
                    </a:solidFill>
                  </a:tcPr>
                </a:tc>
                <a:tc>
                  <a:txBody>
                    <a:bodyPr/>
                    <a:lstStyle/>
                    <a:p>
                      <a:pPr algn="ctr"/>
                      <a:r>
                        <a:rPr lang="en-GB" sz="1600" dirty="0" smtClean="0"/>
                        <a:t>25.62</a:t>
                      </a:r>
                      <a:endParaRPr lang="en-GB" sz="1600" dirty="0"/>
                    </a:p>
                  </a:txBody>
                  <a:tcPr anchor="ctr">
                    <a:solidFill>
                      <a:srgbClr val="FF3300"/>
                    </a:solidFill>
                  </a:tcPr>
                </a:tc>
                <a:tc>
                  <a:txBody>
                    <a:bodyPr/>
                    <a:lstStyle/>
                    <a:p>
                      <a:pPr algn="ctr"/>
                      <a:r>
                        <a:rPr lang="en-GB" sz="1600" dirty="0" smtClean="0"/>
                        <a:t>1</a:t>
                      </a:r>
                      <a:endParaRPr lang="en-GB" sz="1600" dirty="0"/>
                    </a:p>
                  </a:txBody>
                  <a:tcPr anchor="ctr">
                    <a:solidFill>
                      <a:srgbClr val="FF3300"/>
                    </a:solidFill>
                  </a:tcPr>
                </a:tc>
              </a:tr>
              <a:tr h="370840">
                <a:tc>
                  <a:txBody>
                    <a:bodyPr/>
                    <a:lstStyle/>
                    <a:p>
                      <a:pPr algn="ctr"/>
                      <a:r>
                        <a:rPr lang="en-GB" sz="1600" dirty="0" smtClean="0"/>
                        <a:t>203</a:t>
                      </a:r>
                      <a:endParaRPr lang="en-GB" sz="1600" dirty="0"/>
                    </a:p>
                  </a:txBody>
                  <a:tcPr anchor="ctr">
                    <a:solidFill>
                      <a:srgbClr val="00B050"/>
                    </a:solidFill>
                  </a:tcPr>
                </a:tc>
                <a:tc>
                  <a:txBody>
                    <a:bodyPr/>
                    <a:lstStyle/>
                    <a:p>
                      <a:r>
                        <a:rPr lang="en-GB" sz="1600" dirty="0" smtClean="0"/>
                        <a:t>Taylor Harry</a:t>
                      </a:r>
                      <a:endParaRPr lang="en-GB" sz="1600" dirty="0"/>
                    </a:p>
                  </a:txBody>
                  <a:tcPr anchor="ctr">
                    <a:solidFill>
                      <a:srgbClr val="00B050"/>
                    </a:solidFill>
                  </a:tcPr>
                </a:tc>
                <a:tc>
                  <a:txBody>
                    <a:bodyPr/>
                    <a:lstStyle/>
                    <a:p>
                      <a:r>
                        <a:rPr lang="en-GB" sz="1600" dirty="0" smtClean="0"/>
                        <a:t>Wirral AC</a:t>
                      </a:r>
                      <a:endParaRPr lang="en-GB" sz="1600" dirty="0"/>
                    </a:p>
                  </a:txBody>
                  <a:tcPr anchor="ctr">
                    <a:solidFill>
                      <a:srgbClr val="00B050"/>
                    </a:solidFill>
                  </a:tcPr>
                </a:tc>
                <a:tc>
                  <a:txBody>
                    <a:bodyPr/>
                    <a:lstStyle/>
                    <a:p>
                      <a:pPr algn="ctr"/>
                      <a:r>
                        <a:rPr lang="en-GB" sz="1600" dirty="0" smtClean="0"/>
                        <a:t>25.78</a:t>
                      </a:r>
                      <a:endParaRPr lang="en-GB" sz="1600" dirty="0"/>
                    </a:p>
                  </a:txBody>
                  <a:tcPr anchor="ctr">
                    <a:solidFill>
                      <a:srgbClr val="00B050"/>
                    </a:solidFill>
                  </a:tcPr>
                </a:tc>
                <a:tc>
                  <a:txBody>
                    <a:bodyPr/>
                    <a:lstStyle/>
                    <a:p>
                      <a:pPr algn="ctr"/>
                      <a:r>
                        <a:rPr lang="en-GB" sz="1600" dirty="0" smtClean="0"/>
                        <a:t>2</a:t>
                      </a:r>
                      <a:endParaRPr lang="en-GB" sz="1600" dirty="0"/>
                    </a:p>
                  </a:txBody>
                  <a:tcPr anchor="ctr">
                    <a:solidFill>
                      <a:srgbClr val="00B050"/>
                    </a:solidFill>
                  </a:tcPr>
                </a:tc>
              </a:tr>
            </a:tbl>
          </a:graphicData>
        </a:graphic>
      </p:graphicFrame>
    </p:spTree>
    <p:extLst>
      <p:ext uri="{BB962C8B-B14F-4D97-AF65-F5344CB8AC3E}">
        <p14:creationId xmlns:p14="http://schemas.microsoft.com/office/powerpoint/2010/main" val="754563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5189987"/>
              </p:ext>
            </p:extLst>
          </p:nvPr>
        </p:nvGraphicFramePr>
        <p:xfrm>
          <a:off x="539552" y="1828797"/>
          <a:ext cx="7704858" cy="4855590"/>
        </p:xfrm>
        <a:graphic>
          <a:graphicData uri="http://schemas.openxmlformats.org/drawingml/2006/table">
            <a:tbl>
              <a:tblPr/>
              <a:tblGrid>
                <a:gridCol w="402394"/>
                <a:gridCol w="356218"/>
                <a:gridCol w="864158"/>
                <a:gridCol w="448570"/>
                <a:gridCol w="448570"/>
                <a:gridCol w="864158"/>
                <a:gridCol w="864158"/>
                <a:gridCol w="864158"/>
                <a:gridCol w="864158"/>
                <a:gridCol w="864158"/>
                <a:gridCol w="864158"/>
              </a:tblGrid>
              <a:tr h="174391">
                <a:tc gridSpan="7">
                  <a:txBody>
                    <a:bodyPr/>
                    <a:lstStyle/>
                    <a:p>
                      <a:pPr algn="l" fontAlgn="t"/>
                      <a:r>
                        <a:rPr lang="en-GB" sz="800" b="1" i="0" u="none" strike="noStrike" dirty="0">
                          <a:effectLst/>
                          <a:latin typeface="Calibri" panose="020F0502020204030204" pitchFamily="34" charset="0"/>
                        </a:rPr>
                        <a:t>NA U17/U15/U13 Champs., Middlesbrough, 15th &amp; 16th August 2015</a:t>
                      </a:r>
                    </a:p>
                  </a:txBody>
                  <a:tcPr marL="4636" marR="4636" marT="4636"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500" b="0" i="0" u="none" strike="noStrike">
                          <a:effectLst/>
                          <a:latin typeface="Arial" panose="020B0604020202020204" pitchFamily="34" charset="0"/>
                        </a:rPr>
                        <a:t>Announcer</a:t>
                      </a:r>
                    </a:p>
                  </a:txBody>
                  <a:tcPr marL="4636" marR="4636" marT="463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Photo-Finish</a:t>
                      </a:r>
                    </a:p>
                  </a:txBody>
                  <a:tcPr marL="4636" marR="4636" marT="463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Display</a:t>
                      </a:r>
                    </a:p>
                  </a:txBody>
                  <a:tcPr marL="4636" marR="4636" marT="463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File</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14">
                <a:tc gridSpan="2">
                  <a:txBody>
                    <a:bodyPr/>
                    <a:lstStyle/>
                    <a:p>
                      <a:pPr algn="r" fontAlgn="ctr"/>
                      <a:r>
                        <a:rPr lang="en-GB" sz="700" b="1" i="0" u="none" strike="noStrike" dirty="0" smtClean="0">
                          <a:effectLst/>
                          <a:latin typeface="Arial" panose="020B0604020202020204" pitchFamily="34" charset="0"/>
                        </a:rPr>
                        <a:t>Age </a:t>
                      </a:r>
                      <a:r>
                        <a:rPr lang="en-GB" sz="700" b="1" i="0" u="none" strike="noStrike" dirty="0">
                          <a:effectLst/>
                          <a:latin typeface="Arial" panose="020B0604020202020204" pitchFamily="34" charset="0"/>
                        </a:rPr>
                        <a:t>Group:-</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ctr"/>
                      <a:endParaRPr lang="en-GB" sz="700" b="1" i="0" u="none" strike="noStrike" dirty="0">
                        <a:effectLst/>
                        <a:latin typeface="Arial" panose="020B0604020202020204" pitchFamily="34" charset="0"/>
                      </a:endParaRPr>
                    </a:p>
                  </a:txBody>
                  <a:tcPr marL="4636" marR="4636" marT="463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700" b="1" i="0" u="none" strike="noStrike">
                          <a:effectLst/>
                          <a:latin typeface="Arial" panose="020B0604020202020204" pitchFamily="34" charset="0"/>
                        </a:rPr>
                        <a:t>U15 Girls</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endParaRPr lang="en-GB" sz="500" b="0" i="0" u="none" strike="noStrike">
                        <a:effectLst/>
                        <a:latin typeface="Arial" panose="020B0604020202020204" pitchFamily="34" charset="0"/>
                      </a:endParaRPr>
                    </a:p>
                  </a:txBody>
                  <a:tcPr marL="4636" marR="4636" marT="46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700" b="1" i="0" u="none" strike="noStrike">
                          <a:effectLst/>
                          <a:latin typeface="Arial" panose="020B0604020202020204" pitchFamily="34" charset="0"/>
                        </a:rPr>
                        <a:t>Event:-</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700" b="1" i="0" u="none" strike="noStrike">
                          <a:effectLst/>
                          <a:latin typeface="Arial" panose="020B0604020202020204" pitchFamily="34" charset="0"/>
                        </a:rPr>
                        <a:t>200m</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r" fontAlgn="ctr"/>
                      <a:r>
                        <a:rPr lang="en-GB" sz="700" b="1" i="0" u="none" strike="noStrike">
                          <a:effectLst/>
                          <a:latin typeface="Arial" panose="020B0604020202020204" pitchFamily="34" charset="0"/>
                        </a:rPr>
                        <a:t>Heat/SF/F:-</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700" b="1" i="0" u="none" strike="noStrike">
                          <a:effectLst/>
                          <a:latin typeface="Arial" panose="020B0604020202020204" pitchFamily="34" charset="0"/>
                        </a:rPr>
                        <a:t>Final</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52404">
                <a:tc>
                  <a:txBody>
                    <a:bodyPr/>
                    <a:lstStyle/>
                    <a:p>
                      <a:pPr algn="ctr" fontAlgn="b"/>
                      <a:r>
                        <a:rPr lang="en-GB" sz="500" b="0" i="0" u="none" strike="noStrike">
                          <a:effectLst/>
                          <a:latin typeface="Arial" panose="020B0604020202020204" pitchFamily="34" charset="0"/>
                        </a:rPr>
                        <a:t> </a:t>
                      </a:r>
                    </a:p>
                  </a:txBody>
                  <a:tcPr marL="4636" marR="4636" marT="463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600" b="1" i="0" u="none" strike="noStrike">
                          <a:effectLst/>
                          <a:latin typeface="Arial" panose="020B0604020202020204" pitchFamily="34" charset="0"/>
                        </a:rPr>
                        <a:t> </a:t>
                      </a: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900" b="1"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900" b="1"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a:noFill/>
                    </a:lnT>
                    <a:lnB>
                      <a:noFill/>
                    </a:lnB>
                  </a:tcPr>
                </a:tc>
                <a:tc>
                  <a:txBody>
                    <a:bodyPr/>
                    <a:lstStyle/>
                    <a:p>
                      <a:pPr algn="r" fontAlgn="b"/>
                      <a:endParaRPr lang="en-GB" sz="700" b="1"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900" b="1"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GB" sz="700" b="1"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700" b="1" i="0" u="none" strike="noStrike">
                          <a:effectLst/>
                          <a:latin typeface="Arial" panose="020B0604020202020204" pitchFamily="34" charset="0"/>
                        </a:rPr>
                        <a:t> </a:t>
                      </a:r>
                    </a:p>
                  </a:txBody>
                  <a:tcPr marL="4636" marR="4636" marT="463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91">
                <a:tc gridSpan="2">
                  <a:txBody>
                    <a:bodyPr/>
                    <a:lstStyle/>
                    <a:p>
                      <a:pPr algn="r" fontAlgn="ctr"/>
                      <a:r>
                        <a:rPr lang="en-GB" sz="700" b="1" i="0" u="none" strike="noStrike">
                          <a:effectLst/>
                          <a:latin typeface="Arial" panose="020B0604020202020204" pitchFamily="34" charset="0"/>
                        </a:rPr>
                        <a:t>Event No:-</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700" b="1" i="0" u="none" strike="noStrike">
                          <a:effectLst/>
                          <a:latin typeface="Arial" panose="020B0604020202020204" pitchFamily="34" charset="0"/>
                        </a:rPr>
                        <a:t>T59</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endParaRPr lang="en-GB" sz="500" b="0" i="0" u="none" strike="noStrike">
                        <a:effectLst/>
                        <a:latin typeface="Arial" panose="020B0604020202020204" pitchFamily="34" charset="0"/>
                      </a:endParaRPr>
                    </a:p>
                  </a:txBody>
                  <a:tcPr marL="4636" marR="4636" marT="463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700" b="1" i="0" u="none" strike="noStrike">
                          <a:effectLst/>
                          <a:latin typeface="Arial" panose="020B0604020202020204" pitchFamily="34" charset="0"/>
                        </a:rPr>
                        <a:t>Time:-</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16:50</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700" b="1" i="0" u="none" strike="noStrike">
                          <a:effectLst/>
                          <a:latin typeface="Arial" panose="020B0604020202020204" pitchFamily="34" charset="0"/>
                        </a:rPr>
                        <a:t>Qualification:-</a:t>
                      </a:r>
                    </a:p>
                  </a:txBody>
                  <a:tcPr marL="4636" marR="4636" marT="463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 </a:t>
                      </a:r>
                    </a:p>
                  </a:txBody>
                  <a:tcPr marL="4636" marR="4636" marT="463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700" b="1" i="0" u="none" strike="noStrike">
                          <a:effectLst/>
                          <a:latin typeface="Arial" panose="020B0604020202020204" pitchFamily="34" charset="0"/>
                        </a:rPr>
                        <a:t> </a:t>
                      </a:r>
                    </a:p>
                  </a:txBody>
                  <a:tcPr marL="4636" marR="4636" marT="463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883">
                <a:tc>
                  <a:txBody>
                    <a:bodyPr/>
                    <a:lstStyle/>
                    <a:p>
                      <a:pPr algn="ctr" fontAlgn="b"/>
                      <a:r>
                        <a:rPr lang="en-GB" sz="500" b="0" i="0" u="none" strike="noStrike">
                          <a:effectLst/>
                          <a:latin typeface="Arial" panose="020B0604020202020204" pitchFamily="34" charset="0"/>
                        </a:rPr>
                        <a:t> </a:t>
                      </a:r>
                    </a:p>
                  </a:txBody>
                  <a:tcPr marL="4636" marR="4636" marT="463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Arial" panose="020B0604020202020204" pitchFamily="34" charset="0"/>
                        </a:rPr>
                        <a:t> </a:t>
                      </a:r>
                    </a:p>
                  </a:txBody>
                  <a:tcPr marL="4636" marR="4636" marT="463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391">
                <a:tc>
                  <a:txBody>
                    <a:bodyPr/>
                    <a:lstStyle/>
                    <a:p>
                      <a:pPr algn="ctr" fontAlgn="ctr"/>
                      <a:r>
                        <a:rPr lang="en-GB" sz="700" b="1" i="0" u="none" strike="noStrike">
                          <a:effectLst/>
                          <a:latin typeface="Arial" panose="020B0604020202020204" pitchFamily="34" charset="0"/>
                        </a:rPr>
                        <a:t>Heat</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GB" sz="600" b="1" i="0" u="none" strike="noStrike">
                          <a:effectLst/>
                          <a:latin typeface="Arial" panose="020B0604020202020204" pitchFamily="34" charset="0"/>
                        </a:rPr>
                        <a:t> </a:t>
                      </a: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1</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700" b="1" i="0" u="none" strike="noStrike">
                          <a:effectLst/>
                          <a:latin typeface="Arial" panose="020B0604020202020204" pitchFamily="34" charset="0"/>
                        </a:rPr>
                        <a:t>Lane 2</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700" b="1" i="0" u="none" strike="noStrike">
                          <a:effectLst/>
                          <a:latin typeface="Arial" panose="020B0604020202020204" pitchFamily="34" charset="0"/>
                        </a:rPr>
                        <a:t>Lane 3</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4</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5</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6</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7</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700" b="1" i="0" u="none" strike="noStrike">
                          <a:effectLst/>
                          <a:latin typeface="Arial" panose="020B0604020202020204" pitchFamily="34" charset="0"/>
                        </a:rPr>
                        <a:t>Lane 8</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solidFill>
                            <a:srgbClr val="FF99CC"/>
                          </a:solidFill>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Taylor Harry</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Hannah Kelly</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Stella Rene Perrett</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Eve Deacon</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Maddison Wells</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Rebecca Rodgers</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Anabel Bagley</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Rachel Bennett</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1</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203</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214</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247</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188</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285</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259</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165</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173</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solidFill>
                            <a:srgbClr val="FF99CC"/>
                          </a:solidFill>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Wirral Ac</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Bolton United Harriers &amp; Ac</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North Shields Polytechnic 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Barnsley Athletic 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Shildon Running &amp; Ac</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City of Sheffield &amp; Dearne AC</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City of Sheffield &amp; Dearne AC</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Shildon Running &amp; Ac</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solidFill>
                            <a:srgbClr val="FF99CC"/>
                          </a:solidFill>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2</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solidFill>
                            <a:srgbClr val="FFFFFF"/>
                          </a:solidFill>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solidFill>
                            <a:srgbClr val="FFFFFF"/>
                          </a:solidFill>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3</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4</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5</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44">
                <a:tc>
                  <a:txBody>
                    <a:bodyPr/>
                    <a:lstStyle/>
                    <a:p>
                      <a:pPr algn="ctr" fontAlgn="ctr"/>
                      <a:r>
                        <a:rPr lang="en-GB" sz="900" b="1" i="0" u="none" strike="noStrike">
                          <a:effectLst/>
                          <a:latin typeface="Arial" panose="020B0604020202020204" pitchFamily="34" charset="0"/>
                        </a:rPr>
                        <a:t>6</a:t>
                      </a:r>
                    </a:p>
                  </a:txBody>
                  <a:tcPr marL="4636" marR="4636" marT="46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No</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200" b="1" i="0" u="none" strike="noStrike">
                          <a:effectLst/>
                          <a:latin typeface="Arial" panose="020B060402020202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9304">
                <a:tc>
                  <a:txBody>
                    <a:bodyPr/>
                    <a:lstStyle/>
                    <a:p>
                      <a:pPr algn="l" fontAlgn="b"/>
                      <a:r>
                        <a:rPr lang="en-GB" sz="900" b="1" i="0" u="none" strike="noStrike">
                          <a:effectLst/>
                          <a:latin typeface="Rockwell Extra Bold"/>
                        </a:rPr>
                        <a:t> </a:t>
                      </a:r>
                    </a:p>
                  </a:txBody>
                  <a:tcPr marL="4636" marR="4636" marT="463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636" marR="4636" marT="46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4">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900" b="1" i="0" u="none" strike="noStrike">
                        <a:solidFill>
                          <a:srgbClr val="FF99CC"/>
                        </a:solidFill>
                        <a:effectLst/>
                        <a:latin typeface="Rockwell Extra Bold"/>
                      </a:endParaRP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a:effectLst/>
                          <a:latin typeface="Arial" panose="020B0604020202020204" pitchFamily="34" charset="0"/>
                        </a:rPr>
                        <a:t>23-09-15</a:t>
                      </a: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dirty="0">
                          <a:effectLst/>
                          <a:latin typeface="Arial" panose="020B0604020202020204" pitchFamily="34" charset="0"/>
                        </a:rPr>
                        <a:t>16:26:48</a:t>
                      </a:r>
                    </a:p>
                  </a:txBody>
                  <a:tcPr marL="4636" marR="4636" marT="4636"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47228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68760"/>
            <a:ext cx="6096000" cy="533400"/>
          </a:xfrm>
        </p:spPr>
        <p:txBody>
          <a:bodyPr/>
          <a:lstStyle/>
          <a:p>
            <a:r>
              <a:rPr lang="en-GB" dirty="0" smtClean="0"/>
              <a:t>800 Metres and above</a:t>
            </a:r>
            <a:endParaRPr lang="en-GB" dirty="0"/>
          </a:p>
        </p:txBody>
      </p:sp>
      <p:sp>
        <p:nvSpPr>
          <p:cNvPr id="3" name="Content Placeholder 2"/>
          <p:cNvSpPr>
            <a:spLocks noGrp="1"/>
          </p:cNvSpPr>
          <p:nvPr>
            <p:ph idx="1"/>
          </p:nvPr>
        </p:nvSpPr>
        <p:spPr/>
        <p:txBody>
          <a:bodyPr/>
          <a:lstStyle/>
          <a:p>
            <a:r>
              <a:rPr lang="en-GB" dirty="0" smtClean="0"/>
              <a:t>First qualifying round will be as detailed previously</a:t>
            </a:r>
          </a:p>
          <a:p>
            <a:endParaRPr lang="en-GB" dirty="0"/>
          </a:p>
          <a:p>
            <a:r>
              <a:rPr lang="en-GB" dirty="0" smtClean="0"/>
              <a:t>For second and subsequent round rankings, the original performance lists will continue to be used for seeding, modified only by improvements in performances achieved during the earlier round(s).</a:t>
            </a:r>
            <a:br>
              <a:rPr lang="en-GB" dirty="0" smtClean="0"/>
            </a:br>
            <a:endParaRPr lang="en-GB" dirty="0"/>
          </a:p>
          <a:p>
            <a:r>
              <a:rPr lang="en-GB" dirty="0" smtClean="0"/>
              <a:t>When there is a tie for the final qualifier based on time, all athletes may be placed in the next round (including lane sharing if necessary in 800m races). The Technical Delegate shall determine in which lanes more than one athlete shall be drawn.</a:t>
            </a:r>
            <a:endParaRPr lang="en-GB" dirty="0"/>
          </a:p>
        </p:txBody>
      </p:sp>
    </p:spTree>
    <p:extLst>
      <p:ext uri="{BB962C8B-B14F-4D97-AF65-F5344CB8AC3E}">
        <p14:creationId xmlns:p14="http://schemas.microsoft.com/office/powerpoint/2010/main" val="1937126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British_Athletics_Logo_White_Horizontal_RG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706938"/>
            <a:ext cx="23622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What information do we need</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09991749"/>
              </p:ext>
            </p:extLst>
          </p:nvPr>
        </p:nvGraphicFramePr>
        <p:xfrm>
          <a:off x="2481244" y="1700814"/>
          <a:ext cx="4181512" cy="5004780"/>
        </p:xfrm>
        <a:graphic>
          <a:graphicData uri="http://schemas.openxmlformats.org/drawingml/2006/table">
            <a:tbl>
              <a:tblPr>
                <a:tableStyleId>{5C22544A-7EE6-4342-B048-85BDC9FD1C3A}</a:tableStyleId>
              </a:tblPr>
              <a:tblGrid>
                <a:gridCol w="431640"/>
                <a:gridCol w="746377"/>
                <a:gridCol w="647460"/>
                <a:gridCol w="1924395"/>
                <a:gridCol w="431640"/>
              </a:tblGrid>
              <a:tr h="151660">
                <a:tc>
                  <a:txBody>
                    <a:bodyPr/>
                    <a:lstStyle/>
                    <a:p>
                      <a:pPr algn="l" fontAlgn="b"/>
                      <a:endParaRPr lang="en-GB" sz="7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Under 15 Girls</a:t>
                      </a:r>
                      <a:endParaRPr lang="en-GB" sz="800" b="0" i="0" u="none" strike="noStrike" dirty="0">
                        <a:solidFill>
                          <a:srgbClr val="FF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200m</a:t>
                      </a:r>
                      <a:endParaRPr lang="en-GB" sz="800" b="0" i="0" u="none" strike="noStrike" dirty="0">
                        <a:solidFill>
                          <a:srgbClr val="FF0000"/>
                        </a:solidFill>
                        <a:effectLst/>
                        <a:latin typeface="Arial" panose="020B0604020202020204" pitchFamily="34" charset="0"/>
                      </a:endParaRPr>
                    </a:p>
                  </a:txBody>
                  <a:tcPr marL="6744" marR="6744" marT="6744"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endParaRPr lang="en-GB" sz="700" b="0" i="0" u="none" strike="noStrike" dirty="0">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dirty="0">
                          <a:effectLst/>
                        </a:rPr>
                        <a:t>214</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Kelly</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Hannah</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Bolton United Harriers &amp;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dirty="0">
                          <a:effectLst/>
                        </a:rPr>
                        <a:t>25.69</a:t>
                      </a:r>
                      <a:endParaRPr lang="en-GB" sz="800" b="0" i="0" u="none" strike="noStrike" dirty="0">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dirty="0">
                          <a:effectLst/>
                        </a:rPr>
                        <a:t>218</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Kynman</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Hannah</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Kingston Upon Hull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25.80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285</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Wells</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Maddison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25.99</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188</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Deacon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Eve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Barnsley Athletic Club</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26.06</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259</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Rodgers</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26.12</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173</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Bennett</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Rachel</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26.16</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247</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Perrett</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Stella Rene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26.19</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165</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Bagley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Anabel</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26.30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204</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Hickey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Laura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Leigh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26.60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271</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Sowole </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Sola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26.60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265</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Shonibare</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Rukayatu</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Sale Harriers Manchester</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26.60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240</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Murray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Bethan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Stockport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26.70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195</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Green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Natalie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Skyrac Athletic Club</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26.77</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232</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Mills</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Mya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Harrogate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201</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Harris</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Mia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255</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Revitt </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Lucy </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Hallamshire Harriers Sheffield</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260</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Rolfe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Amy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293</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Zintchem</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Sarah</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203</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Harry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Taylor</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Wirral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27.00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181</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Busby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Megan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Carlisle Aspatria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27.00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251</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Preston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Grace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Liverpool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27.30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257</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Roberts</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Ella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27.40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244</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Oghale-Olugua</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Ruth</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27.60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180</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Bradshaw</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Macey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Gateshead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28.00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276</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Thorpe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Blaydon Harriers &amp;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28.00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229</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McTiffin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Lois </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Sale Harriers Manchester</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28.33</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253</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Rennocks</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Bronte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28.53</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192</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Fisher</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Amelia</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28.70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280</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Walton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Sophie</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29.30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177</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Blakey</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Lauren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Derby Athletic Club</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29.40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a:effectLst/>
                        </a:rPr>
                        <a:t>238</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Morrison</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Tasmin</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Trafford Athletic Club</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a:effectLst/>
                        </a:rPr>
                        <a:t>29.90</a:t>
                      </a:r>
                      <a:endParaRPr lang="en-GB" sz="800" b="0" i="0" u="none" strike="noStrike">
                        <a:solidFill>
                          <a:srgbClr val="000000"/>
                        </a:solidFill>
                        <a:effectLst/>
                        <a:latin typeface="Arial" panose="020B0604020202020204" pitchFamily="34" charset="0"/>
                      </a:endParaRPr>
                    </a:p>
                  </a:txBody>
                  <a:tcPr marL="6744" marR="6744" marT="6744" marB="0" anchor="b"/>
                </a:tc>
              </a:tr>
              <a:tr h="151660">
                <a:tc>
                  <a:txBody>
                    <a:bodyPr/>
                    <a:lstStyle/>
                    <a:p>
                      <a:pPr algn="ctr" fontAlgn="b"/>
                      <a:r>
                        <a:rPr lang="en-GB" sz="800" u="none" strike="noStrike" dirty="0">
                          <a:effectLst/>
                        </a:rPr>
                        <a:t>230</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Medicott</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dirty="0">
                          <a:effectLst/>
                        </a:rPr>
                        <a:t>Francesa</a:t>
                      </a:r>
                      <a:endParaRPr lang="en-GB" sz="800" b="0" i="0" u="none" strike="noStrike" dirty="0">
                        <a:solidFill>
                          <a:srgbClr val="000000"/>
                        </a:solidFill>
                        <a:effectLst/>
                        <a:latin typeface="Arial" panose="020B0604020202020204" pitchFamily="34" charset="0"/>
                      </a:endParaRPr>
                    </a:p>
                  </a:txBody>
                  <a:tcPr marL="6744" marR="6744" marT="6744" marB="0" anchor="b"/>
                </a:tc>
                <a:tc>
                  <a:txBody>
                    <a:bodyPr/>
                    <a:lstStyle/>
                    <a:p>
                      <a:pPr algn="l" fontAlgn="b"/>
                      <a:r>
                        <a:rPr lang="en-GB" sz="800" u="none" strike="noStrike">
                          <a:effectLst/>
                        </a:rPr>
                        <a:t>Southport Waterloo AC</a:t>
                      </a:r>
                      <a:endParaRPr lang="en-GB" sz="800" b="0" i="0" u="none" strike="noStrike">
                        <a:solidFill>
                          <a:srgbClr val="000000"/>
                        </a:solidFill>
                        <a:effectLst/>
                        <a:latin typeface="Arial" panose="020B0604020202020204" pitchFamily="34" charset="0"/>
                      </a:endParaRPr>
                    </a:p>
                  </a:txBody>
                  <a:tcPr marL="6744" marR="6744" marT="6744" marB="0" anchor="b"/>
                </a:tc>
                <a:tc>
                  <a:txBody>
                    <a:bodyPr/>
                    <a:lstStyle/>
                    <a:p>
                      <a:pPr algn="r" fontAlgn="b"/>
                      <a:r>
                        <a:rPr lang="en-GB" sz="800" u="none" strike="noStrike" dirty="0">
                          <a:effectLst/>
                        </a:rPr>
                        <a:t>99.00</a:t>
                      </a:r>
                      <a:endParaRPr lang="en-GB" sz="800" b="0" i="0" u="none" strike="noStrike" dirty="0">
                        <a:solidFill>
                          <a:srgbClr val="000000"/>
                        </a:solidFill>
                        <a:effectLst/>
                        <a:latin typeface="Arial" panose="020B0604020202020204" pitchFamily="34" charset="0"/>
                      </a:endParaRPr>
                    </a:p>
                  </a:txBody>
                  <a:tcPr marL="6744" marR="6744" marT="6744" marB="0" anchor="b"/>
                </a:tc>
              </a:tr>
            </a:tbl>
          </a:graphicData>
        </a:graphic>
      </p:graphicFrame>
    </p:spTree>
    <p:extLst>
      <p:ext uri="{BB962C8B-B14F-4D97-AF65-F5344CB8AC3E}">
        <p14:creationId xmlns:p14="http://schemas.microsoft.com/office/powerpoint/2010/main" val="3828332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Grid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2531301"/>
              </p:ext>
            </p:extLst>
          </p:nvPr>
        </p:nvGraphicFramePr>
        <p:xfrm>
          <a:off x="1475656" y="1700814"/>
          <a:ext cx="5832648" cy="5004780"/>
        </p:xfrm>
        <a:graphic>
          <a:graphicData uri="http://schemas.openxmlformats.org/drawingml/2006/table">
            <a:tbl>
              <a:tblPr>
                <a:tableStyleId>{5C22544A-7EE6-4342-B048-85BDC9FD1C3A}</a:tableStyleId>
              </a:tblPr>
              <a:tblGrid>
                <a:gridCol w="159224"/>
                <a:gridCol w="159224"/>
                <a:gridCol w="159224"/>
                <a:gridCol w="159224"/>
                <a:gridCol w="536336"/>
                <a:gridCol w="927414"/>
                <a:gridCol w="804503"/>
                <a:gridCol w="2391163"/>
                <a:gridCol w="536336"/>
              </a:tblGrid>
              <a:tr h="151660">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Under 15 Girls</a:t>
                      </a:r>
                      <a:endParaRPr lang="en-GB" sz="800" b="0" i="0" u="none" strike="noStrike" dirty="0">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200m</a:t>
                      </a:r>
                      <a:endParaRPr lang="en-GB" sz="800" b="0" i="0" u="none" strike="noStrike" dirty="0">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Semi-Final at T51</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7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214</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Kelly</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Hannah</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Bolton United Harriers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25.69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218</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Kynman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Hannah</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Kingston Upon Hull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285</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Wells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Maddison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25.99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Deacon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Eve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Barnsley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26.06</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Rodgers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26.12</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173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Bennett</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Rachel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26.16</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Perrett</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Stella Rene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Bagley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Anabel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Hickey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Laura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Leigh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271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Sowole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Sola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Shonibare</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Rukayatu</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Sale Harriers Manchester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Murray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Bethan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Stockport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26.70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195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Green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Natalie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Skyrac Athletic Club</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26.77</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232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Mills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Mya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Harrogate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Harris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Mia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Revitt </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Lucy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Hallamshire Harriers Sheffield</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Rolfe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Amy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293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Zintchem</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Sarah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Harry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Taylor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Wirral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Busby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Megan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Carlisle Aspatria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Preston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Grace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Liverpool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Roberts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Ella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27.40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Oghale-Olugua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Ruth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Bradshaw</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Macey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Gateshead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276</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Thorpe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Blaydon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229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McTiffin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Lois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Sale Harriers Manchester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28.33</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Rennocks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Bronte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28.53</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192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Fisher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Amelia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28.70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Walton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Sophie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177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Blakey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Lauren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Derby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29.40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238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Morrison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Tasmin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Trafford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29.90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230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Medicott</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Francesa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Southport Waterloo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99.00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2967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Grid (continued)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8082192"/>
              </p:ext>
            </p:extLst>
          </p:nvPr>
        </p:nvGraphicFramePr>
        <p:xfrm>
          <a:off x="1475656" y="1700814"/>
          <a:ext cx="5832648" cy="5004780"/>
        </p:xfrm>
        <a:graphic>
          <a:graphicData uri="http://schemas.openxmlformats.org/drawingml/2006/table">
            <a:tbl>
              <a:tblPr>
                <a:tableStyleId>{5C22544A-7EE6-4342-B048-85BDC9FD1C3A}</a:tableStyleId>
              </a:tblPr>
              <a:tblGrid>
                <a:gridCol w="159224"/>
                <a:gridCol w="159224"/>
                <a:gridCol w="159224"/>
                <a:gridCol w="159224"/>
                <a:gridCol w="536336"/>
                <a:gridCol w="927414"/>
                <a:gridCol w="804503"/>
                <a:gridCol w="2391163"/>
                <a:gridCol w="536336"/>
              </a:tblGrid>
              <a:tr h="151660">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Under 15 Girls</a:t>
                      </a:r>
                      <a:endParaRPr lang="en-GB" sz="800" b="0" i="0" u="none" strike="noStrike">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200m</a:t>
                      </a:r>
                      <a:endParaRPr lang="en-GB" sz="800" b="0" i="0" u="none" strike="noStrike">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Semi-Final at T51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7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214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Kelly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Hannah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Bolton United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25.69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218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Kynman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Hannah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Kingston Upon Hull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285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Wells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Maddison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25.99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Deacon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Eve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Barnsley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26.06</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Rodgers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26.12</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173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Bennett</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Rachel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26.16</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Perrett</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Stella Rene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26.19</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Bagley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Anabel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Hickey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Laura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Leigh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271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Sowole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Sola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Shonibare</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Rukayatu</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Sale Harriers Manchester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Murray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Bethan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Stockport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26.70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sngStrike" dirty="0">
                          <a:effectLst/>
                        </a:rPr>
                        <a:t>195</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Green</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Natalie</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Skyrac Athletic Club</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GB" sz="800" u="none" strike="sngStrike" dirty="0">
                          <a:effectLst/>
                        </a:rPr>
                        <a:t>26.77</a:t>
                      </a:r>
                      <a:endParaRPr lang="en-GB" sz="800" b="0" i="0" u="none" strike="sng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232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Mills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Mya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Harrogate Harriers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Harris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Mia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Revitt </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Lucy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Hallamshire Harriers Sheffield</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260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Rolfe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Amy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sngStrike" dirty="0">
                          <a:effectLst/>
                        </a:rPr>
                        <a:t>293</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err="1">
                          <a:effectLst/>
                        </a:rPr>
                        <a:t>Zintchem</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Sarah</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Rotherham Harriers And Ac</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GB" sz="800" u="none" strike="sngStrike" dirty="0">
                          <a:effectLst/>
                        </a:rPr>
                        <a:t>26.80</a:t>
                      </a:r>
                      <a:endParaRPr lang="en-GB" sz="800" b="0" i="0" u="none" strike="sng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203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Harry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Taylor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Wirral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Busby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Megan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Carlisle Aspatria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Preston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Grace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Liverpool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Roberts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Ella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27.40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244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Oghale-Olugua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Ruth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27.60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Bradshaw</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Macey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Gateshead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276</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Thorpe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Blaydon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sngStrike" dirty="0">
                          <a:effectLst/>
                        </a:rPr>
                        <a:t>229</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err="1">
                          <a:effectLst/>
                        </a:rPr>
                        <a:t>McTiffin</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Lois </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800" u="none" strike="sngStrike" dirty="0">
                          <a:effectLst/>
                        </a:rPr>
                        <a:t>Sale Harriers Manchester</a:t>
                      </a:r>
                      <a:endParaRPr lang="en-GB" sz="800" b="0" i="0" u="none" strike="sng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GB" sz="800" u="none" strike="sngStrike" dirty="0">
                          <a:effectLst/>
                        </a:rPr>
                        <a:t>28.33</a:t>
                      </a:r>
                      <a:endParaRPr lang="en-GB" sz="800" b="0" i="0" u="none" strike="sng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253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Rennocks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Bronte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Rotherham Harriers and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28.53</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192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Fisher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Amelia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28.70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Walton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Sophie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29.30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177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Blakey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Lauren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Derby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29.40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a:effectLst/>
                        </a:rPr>
                        <a:t>238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Morrison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Tasmin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Trafford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29.90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660">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230</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Medicott</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dirty="0">
                          <a:effectLst/>
                        </a:rPr>
                        <a:t>Francesa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800" u="none" strike="noStrike">
                          <a:effectLst/>
                        </a:rPr>
                        <a:t>Southport Waterloo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u="none" strike="noStrike" dirty="0">
                          <a:effectLst/>
                        </a:rPr>
                        <a:t>99.00</a:t>
                      </a:r>
                      <a:endParaRPr lang="en-GB" sz="800" b="0" i="0" u="none" strike="noStrike" dirty="0">
                        <a:solidFill>
                          <a:srgbClr val="000000"/>
                        </a:solidFill>
                        <a:effectLst/>
                        <a:latin typeface="Arial" panose="020B0604020202020204" pitchFamily="34" charset="0"/>
                      </a:endParaRPr>
                    </a:p>
                  </a:txBody>
                  <a:tcPr marL="6744" marR="6744" marT="6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9442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Seeding (continued)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572606"/>
              </p:ext>
            </p:extLst>
          </p:nvPr>
        </p:nvGraphicFramePr>
        <p:xfrm>
          <a:off x="1547663" y="1828788"/>
          <a:ext cx="5429830" cy="4876806"/>
        </p:xfrm>
        <a:graphic>
          <a:graphicData uri="http://schemas.openxmlformats.org/drawingml/2006/table">
            <a:tbl>
              <a:tblPr>
                <a:tableStyleId>{5C22544A-7EE6-4342-B048-85BDC9FD1C3A}</a:tableStyleId>
              </a:tblPr>
              <a:tblGrid>
                <a:gridCol w="144289"/>
                <a:gridCol w="144289"/>
                <a:gridCol w="144289"/>
                <a:gridCol w="144289"/>
                <a:gridCol w="144289"/>
                <a:gridCol w="486027"/>
                <a:gridCol w="840422"/>
                <a:gridCol w="729040"/>
                <a:gridCol w="2166869"/>
                <a:gridCol w="486027"/>
              </a:tblGrid>
              <a:tr h="147782">
                <a:tc>
                  <a:txBody>
                    <a:bodyPr/>
                    <a:lstStyle/>
                    <a:p>
                      <a:pPr algn="l" fontAlgn="b"/>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Under 15 Girls</a:t>
                      </a:r>
                      <a:endParaRPr lang="en-GB" sz="800" b="0" i="0" u="none" strike="noStrike">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200m</a:t>
                      </a:r>
                      <a:endParaRPr lang="en-GB" sz="800" b="0" i="0" u="none" strike="noStrike">
                        <a:solidFill>
                          <a:srgbClr val="FF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Semi-Final at T51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b="0" i="0" u="none" strike="noStrike" dirty="0" smtClean="0">
                          <a:solidFill>
                            <a:schemeClr val="dk1"/>
                          </a:solidFill>
                          <a:effectLst/>
                          <a:latin typeface="+mn-l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214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Kelly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Hannah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Bolton United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25.69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a:effectLst/>
                        </a:rPr>
                        <a:t> </a:t>
                      </a:r>
                      <a:endParaRPr lang="en-GB" sz="7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218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Kynman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Hannah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Kingston Upon Hull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25.80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285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Wells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Maddison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25.99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188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Deacon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Eve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Barnsley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26.06</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259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Rodgers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26.12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173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Bennett</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Rachel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Shildon Running &amp;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26.16</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247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Perrett</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Stella Rene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26.19</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Bagley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Anabel</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26.30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204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Hickey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Laura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Leigh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26.60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sngStrike" dirty="0">
                          <a:effectLst/>
                        </a:rPr>
                        <a:t>271</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err="1">
                          <a:effectLst/>
                        </a:rPr>
                        <a:t>Sowole</a:t>
                      </a:r>
                      <a:r>
                        <a:rPr lang="en-GB" sz="800" u="none" strike="sngStrike" dirty="0">
                          <a:effectLst/>
                        </a:rPr>
                        <a:t> </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a:effectLst/>
                        </a:rPr>
                        <a:t>Sola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a:effectLst/>
                        </a:rPr>
                        <a:t>City Of York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GB" sz="800" u="none" strike="sng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265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Shonibare</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Rukayatu</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Sale Harriers Manchester</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dirty="0">
                          <a:effectLst/>
                        </a:rPr>
                        <a:t>26.60</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240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Murray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Bethan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Stockport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26.70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195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Green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Natalie</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Skyrac Athletic Club</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26.77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232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Mills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Mya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Harrogate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201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Harris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Mia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255</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Revitt </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Lucy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Hallamshire Harriers Sheffield</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260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Rolfe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Amy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City Of York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26.80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sngStrike" dirty="0">
                          <a:effectLst/>
                        </a:rPr>
                        <a:t>293</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err="1">
                          <a:effectLst/>
                        </a:rPr>
                        <a:t>Zintchem</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a:effectLst/>
                        </a:rPr>
                        <a:t>Sarah</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a:effectLst/>
                        </a:rPr>
                        <a:t>Rotherham Harriers And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GB" sz="800" u="none" strike="sngStrike" dirty="0">
                          <a:effectLst/>
                        </a:rPr>
                        <a:t>26.80</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203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Harry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Taylor</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Wirral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27.00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181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Busby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Megan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Carlisle Aspatria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27.00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251</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Preston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Grace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Liverpool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27.30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257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Roberts</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Ella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27.40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244</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Oghale-Olugua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Ruth</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Rotherham Harriers And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27.60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Bradshaw</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Macey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Gateshead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28.00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276</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Thorpe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Rebecca</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Blaydon Harriers &amp;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28.00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sngStrike" dirty="0">
                          <a:effectLst/>
                        </a:rPr>
                        <a:t>229</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err="1">
                          <a:effectLst/>
                        </a:rPr>
                        <a:t>McTiffin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a:effectLst/>
                        </a:rPr>
                        <a:t>Lois </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GB" sz="800" u="none" strike="sngStrike" dirty="0">
                          <a:effectLst/>
                        </a:rPr>
                        <a:t>Sale Harriers Manchester</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GB" sz="800" u="none" strike="noStrike" dirty="0">
                          <a:effectLst/>
                        </a:rPr>
                        <a:t>28.33</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253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Rennocks</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Bronte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Rotherham Harriers and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28.53</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192</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Fisher</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Amelia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City of Sheffield &amp; Dearne AC</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28.70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280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Walton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Sophie</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North Shields Polytechnic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29.30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177</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Blakey</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Lauren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Derby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29.40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238</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Morrison</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Tasmin</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Trafford Athletic Club</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a:effectLst/>
                        </a:rPr>
                        <a:t>29.90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7782">
                <a:tc>
                  <a:txBody>
                    <a:bodyPr/>
                    <a:lstStyle/>
                    <a:p>
                      <a:pPr algn="l" fontAlgn="b"/>
                      <a:endParaRPr lang="en-GB" sz="700" b="0" i="0" u="none" strike="noStrike">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dirty="0" smtClean="0">
                          <a:effectLst/>
                          <a:sym typeface="Wingdings 2" panose="05020102010507070707" pitchFamily="18" charset="2"/>
                        </a:rPr>
                        <a:t></a:t>
                      </a:r>
                      <a:endParaRPr lang="en-GB" sz="700" b="0" i="0" u="none" strike="noStrike" dirty="0">
                        <a:solidFill>
                          <a:srgbClr val="000000"/>
                        </a:solidFill>
                        <a:effectLst/>
                        <a:latin typeface="Wingdings 2" panose="05020102010507070707" pitchFamily="18" charset="2"/>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700" u="none" strike="noStrike">
                          <a:effectLst/>
                        </a:rPr>
                        <a:t> </a:t>
                      </a:r>
                      <a:endParaRPr lang="en-GB" sz="7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800" u="none" strike="noStrike">
                          <a:effectLst/>
                        </a:rPr>
                        <a:t>230</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Medicott</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dirty="0">
                          <a:effectLst/>
                        </a:rPr>
                        <a:t>Francesa</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800" u="none" strike="noStrike">
                          <a:effectLst/>
                        </a:rPr>
                        <a:t>Southport Waterloo AC</a:t>
                      </a:r>
                      <a:endParaRPr lang="en-GB" sz="800" b="0" i="0" u="none" strike="noStrike">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800" u="none" strike="noStrike" dirty="0">
                          <a:effectLst/>
                        </a:rPr>
                        <a:t>99.00</a:t>
                      </a:r>
                      <a:endParaRPr lang="en-GB" sz="800" b="0" i="0" u="none" strike="noStrike" dirty="0">
                        <a:solidFill>
                          <a:srgbClr val="000000"/>
                        </a:solidFill>
                        <a:effectLst/>
                        <a:latin typeface="Arial" panose="020B0604020202020204" pitchFamily="34" charset="0"/>
                      </a:endParaRPr>
                    </a:p>
                  </a:txBody>
                  <a:tcPr marL="6744" marR="6744" marT="6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940267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Heats</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83264711"/>
              </p:ext>
            </p:extLst>
          </p:nvPr>
        </p:nvGraphicFramePr>
        <p:xfrm>
          <a:off x="381000" y="2209800"/>
          <a:ext cx="8223447" cy="3693160"/>
        </p:xfrm>
        <a:graphic>
          <a:graphicData uri="http://schemas.openxmlformats.org/drawingml/2006/table">
            <a:tbl>
              <a:tblPr firstRow="1" bandRow="1">
                <a:tableStyleId>{5C22544A-7EE6-4342-B048-85BDC9FD1C3A}</a:tableStyleId>
              </a:tblPr>
              <a:tblGrid>
                <a:gridCol w="462794"/>
                <a:gridCol w="746217"/>
                <a:gridCol w="699195"/>
                <a:gridCol w="494752"/>
                <a:gridCol w="862267"/>
                <a:gridCol w="781314"/>
                <a:gridCol w="445825"/>
                <a:gridCol w="828950"/>
                <a:gridCol w="813902"/>
                <a:gridCol w="446554"/>
                <a:gridCol w="869120"/>
                <a:gridCol w="772557"/>
              </a:tblGrid>
              <a:tr h="370840">
                <a:tc gridSpan="3">
                  <a:txBody>
                    <a:bodyPr/>
                    <a:lstStyle/>
                    <a:p>
                      <a:pPr algn="ctr"/>
                      <a:r>
                        <a:rPr lang="en-GB" dirty="0" smtClean="0"/>
                        <a:t>A</a:t>
                      </a:r>
                      <a:endParaRPr lang="en-GB" dirty="0"/>
                    </a:p>
                  </a:txBody>
                  <a:tcPr anchor="ctr"/>
                </a:tc>
                <a:tc hMerge="1">
                  <a:txBody>
                    <a:bodyPr/>
                    <a:lstStyle/>
                    <a:p>
                      <a:endParaRPr lang="en-GB" dirty="0"/>
                    </a:p>
                  </a:txBody>
                  <a:tcPr anchor="ctr"/>
                </a:tc>
                <a:tc hMerge="1">
                  <a:txBody>
                    <a:bodyPr/>
                    <a:lstStyle/>
                    <a:p>
                      <a:endParaRPr lang="en-GB"/>
                    </a:p>
                  </a:txBody>
                  <a:tcPr/>
                </a:tc>
                <a:tc gridSpan="3">
                  <a:txBody>
                    <a:bodyPr/>
                    <a:lstStyle/>
                    <a:p>
                      <a:pPr algn="ctr"/>
                      <a:r>
                        <a:rPr lang="en-GB" dirty="0" smtClean="0"/>
                        <a:t>B</a:t>
                      </a:r>
                      <a:endParaRPr lang="en-GB" dirty="0"/>
                    </a:p>
                  </a:txBody>
                  <a:tcPr anchor="ctr"/>
                </a:tc>
                <a:tc hMerge="1">
                  <a:txBody>
                    <a:bodyPr/>
                    <a:lstStyle/>
                    <a:p>
                      <a:pPr algn="ctr"/>
                      <a:endParaRPr lang="en-GB" dirty="0"/>
                    </a:p>
                  </a:txBody>
                  <a:tcPr anchor="ctr"/>
                </a:tc>
                <a:tc hMerge="1">
                  <a:txBody>
                    <a:bodyPr/>
                    <a:lstStyle/>
                    <a:p>
                      <a:endParaRPr lang="en-GB"/>
                    </a:p>
                  </a:txBody>
                  <a:tcPr/>
                </a:tc>
                <a:tc gridSpan="3">
                  <a:txBody>
                    <a:bodyPr/>
                    <a:lstStyle/>
                    <a:p>
                      <a:pPr algn="ctr"/>
                      <a:r>
                        <a:rPr lang="en-GB" dirty="0" smtClean="0"/>
                        <a:t>C</a:t>
                      </a:r>
                      <a:endParaRPr lang="en-GB" dirty="0"/>
                    </a:p>
                  </a:txBody>
                  <a:tcPr anchor="ctr"/>
                </a:tc>
                <a:tc hMerge="1">
                  <a:txBody>
                    <a:bodyPr/>
                    <a:lstStyle/>
                    <a:p>
                      <a:pPr algn="ctr"/>
                      <a:endParaRPr lang="en-GB" dirty="0"/>
                    </a:p>
                  </a:txBody>
                  <a:tcPr anchor="ctr"/>
                </a:tc>
                <a:tc hMerge="1">
                  <a:txBody>
                    <a:bodyPr/>
                    <a:lstStyle/>
                    <a:p>
                      <a:endParaRPr lang="en-GB"/>
                    </a:p>
                  </a:txBody>
                  <a:tcPr/>
                </a:tc>
                <a:tc gridSpan="3">
                  <a:txBody>
                    <a:bodyPr/>
                    <a:lstStyle/>
                    <a:p>
                      <a:pPr algn="ctr"/>
                      <a:r>
                        <a:rPr lang="en-GB" dirty="0" smtClean="0"/>
                        <a:t>D</a:t>
                      </a:r>
                      <a:endParaRPr lang="en-GB" dirty="0"/>
                    </a:p>
                  </a:txBody>
                  <a:tcPr anchor="ctr"/>
                </a:tc>
                <a:tc hMerge="1">
                  <a:txBody>
                    <a:bodyPr/>
                    <a:lstStyle/>
                    <a:p>
                      <a:pPr algn="ctr"/>
                      <a:endParaRPr lang="en-GB" dirty="0"/>
                    </a:p>
                  </a:txBody>
                  <a:tcPr anchor="ctr"/>
                </a:tc>
                <a:tc hMerge="1">
                  <a:txBody>
                    <a:bodyPr/>
                    <a:lstStyle/>
                    <a:p>
                      <a:endParaRPr lang="en-GB"/>
                    </a:p>
                  </a:txBody>
                  <a:tcPr/>
                </a:tc>
              </a:tr>
              <a:tr h="370840">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Bolton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KuH</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Shildon</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Barnsley</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Annabel Bagley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CoS</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NSP</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Shildon</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CoS</a:t>
                      </a:r>
                      <a:endParaRPr lang="en-GB" sz="1000" dirty="0">
                        <a:latin typeface="Arial" panose="020B0604020202020204" pitchFamily="34" charset="0"/>
                        <a:cs typeface="Arial" panose="020B0604020202020204" pitchFamily="34" charset="0"/>
                      </a:endParaRPr>
                    </a:p>
                  </a:txBody>
                  <a:tcPr anchor="ctr">
                    <a:solidFill>
                      <a:srgbClr val="FFFF00"/>
                    </a:solidFill>
                  </a:tcPr>
                </a:tc>
              </a:tr>
              <a:tr h="370840">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Leigh</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Sale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Stockport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Skyrac</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260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Amy Rolfe</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CoY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HH</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Mia Harris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RHAC</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Harrogate</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Wirral</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Carlisle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Grace Preston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Liverpool</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Ella Roberts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CoS</a:t>
                      </a:r>
                      <a:endParaRPr lang="en-GB" sz="1000" dirty="0">
                        <a:latin typeface="Arial" panose="020B0604020202020204" pitchFamily="34" charset="0"/>
                        <a:cs typeface="Arial" panose="020B0604020202020204" pitchFamily="34" charset="0"/>
                      </a:endParaRPr>
                    </a:p>
                  </a:txBody>
                  <a:tcPr anchor="ctr">
                    <a:solidFill>
                      <a:srgbClr val="FFFF00"/>
                    </a:solidFill>
                  </a:tcPr>
                </a:tc>
              </a:tr>
              <a:tr h="370840">
                <a:tc>
                  <a:txBody>
                    <a:bodyPr/>
                    <a:lstStyle/>
                    <a:p>
                      <a:pPr algn="ctr"/>
                      <a:r>
                        <a:rPr lang="en-GB" sz="1000" dirty="0" smtClean="0">
                          <a:latin typeface="Arial" panose="020B0604020202020204" pitchFamily="34" charset="0"/>
                          <a:cs typeface="Arial" panose="020B0604020202020204" pitchFamily="34" charset="0"/>
                        </a:rPr>
                        <a:t>253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Bronte</a:t>
                      </a:r>
                      <a:r>
                        <a:rPr lang="en-GB" sz="1000" baseline="0" dirty="0" smtClean="0">
                          <a:latin typeface="Arial" panose="020B0604020202020204" pitchFamily="34" charset="0"/>
                          <a:cs typeface="Arial" panose="020B0604020202020204" pitchFamily="34" charset="0"/>
                        </a:rPr>
                        <a:t> Rennocks</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RHAC</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276</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Thorpe</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Blaydon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Macey Bradshaw</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Gateshead</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Ruth Oghale-Olugua</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RHAC</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192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Amelia Fisher</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err="1" smtClean="0">
                          <a:latin typeface="Arial" panose="020B0604020202020204" pitchFamily="34" charset="0"/>
                          <a:cs typeface="Arial" panose="020B0604020202020204" pitchFamily="34" charset="0"/>
                        </a:rPr>
                        <a:t>CoS</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280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Sophie Walton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NSP</a:t>
                      </a:r>
                      <a:endParaRPr lang="en-GB" sz="1000" dirty="0">
                        <a:latin typeface="Arial" panose="020B0604020202020204" pitchFamily="34" charset="0"/>
                        <a:cs typeface="Arial" panose="020B0604020202020204" pitchFamily="34" charset="0"/>
                      </a:endParaRPr>
                    </a:p>
                  </a:txBody>
                  <a:tcPr anchor="ctr">
                    <a:solidFill>
                      <a:srgbClr val="FFFF00"/>
                    </a:solidFill>
                  </a:tcPr>
                </a:tc>
                <a:tc>
                  <a:txBody>
                    <a:bodyPr/>
                    <a:lstStyle/>
                    <a:p>
                      <a:pPr algn="ctr"/>
                      <a:r>
                        <a:rPr lang="en-GB" sz="1000" dirty="0" smtClean="0">
                          <a:latin typeface="Arial" panose="020B0604020202020204" pitchFamily="34" charset="0"/>
                          <a:cs typeface="Arial" panose="020B0604020202020204" pitchFamily="34" charset="0"/>
                        </a:rPr>
                        <a:t>177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Lauran Blakey</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Derby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Tasmin Morrison</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Trafford</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endParaRPr lang="en-GB" sz="1000" dirty="0">
                        <a:latin typeface="Arial" panose="020B0604020202020204" pitchFamily="34" charset="0"/>
                        <a:cs typeface="Arial" panose="020B0604020202020204" pitchFamily="34" charset="0"/>
                      </a:endParaRPr>
                    </a:p>
                  </a:txBody>
                  <a:tcPr anchor="ctr"/>
                </a:tc>
                <a:tc gridSpan="2">
                  <a:txBody>
                    <a:bodyPr/>
                    <a:lstStyle/>
                    <a:p>
                      <a:endParaRPr lang="en-GB" sz="1000" dirty="0">
                        <a:latin typeface="Arial" panose="020B0604020202020204" pitchFamily="34" charset="0"/>
                        <a:cs typeface="Arial" panose="020B0604020202020204" pitchFamily="34" charset="0"/>
                      </a:endParaRPr>
                    </a:p>
                  </a:txBody>
                  <a:tcPr anchor="ctr"/>
                </a:tc>
                <a:tc hMerge="1">
                  <a:txBody>
                    <a:bodyPr/>
                    <a:lstStyle/>
                    <a:p>
                      <a:endParaRPr lang="en-GB"/>
                    </a:p>
                  </a:txBody>
                  <a:tcPr/>
                </a:tc>
                <a:tc>
                  <a:txBody>
                    <a:bodyPr/>
                    <a:lstStyle/>
                    <a:p>
                      <a:pPr algn="ctr"/>
                      <a:endParaRPr lang="en-GB" sz="1000" dirty="0">
                        <a:latin typeface="Arial" panose="020B0604020202020204" pitchFamily="34" charset="0"/>
                        <a:cs typeface="Arial" panose="020B0604020202020204" pitchFamily="34" charset="0"/>
                      </a:endParaRPr>
                    </a:p>
                  </a:txBody>
                  <a:tcPr anchor="ctr"/>
                </a:tc>
                <a:tc gridSpan="2">
                  <a:txBody>
                    <a:bodyPr/>
                    <a:lstStyle/>
                    <a:p>
                      <a:endParaRPr lang="en-GB" sz="1000" dirty="0">
                        <a:latin typeface="Arial" panose="020B0604020202020204" pitchFamily="34" charset="0"/>
                        <a:cs typeface="Arial" panose="020B0604020202020204" pitchFamily="34" charset="0"/>
                      </a:endParaRPr>
                    </a:p>
                  </a:txBody>
                  <a:tcPr anchor="ctr"/>
                </a:tc>
                <a:tc hMerge="1">
                  <a:txBody>
                    <a:bodyPr/>
                    <a:lstStyle/>
                    <a:p>
                      <a:endParaRPr lang="en-GB"/>
                    </a:p>
                  </a:txBody>
                  <a:tcPr/>
                </a:tc>
                <a:tc>
                  <a:txBody>
                    <a:bodyPr/>
                    <a:lstStyle/>
                    <a:p>
                      <a:pPr algn="ctr"/>
                      <a:endParaRPr lang="en-GB" sz="1000" dirty="0">
                        <a:latin typeface="Arial" panose="020B0604020202020204" pitchFamily="34" charset="0"/>
                        <a:cs typeface="Arial" panose="020B0604020202020204" pitchFamily="34" charset="0"/>
                      </a:endParaRPr>
                    </a:p>
                  </a:txBody>
                  <a:tcPr anchor="ctr"/>
                </a:tc>
                <a:tc gridSpan="2">
                  <a:txBody>
                    <a:bodyPr/>
                    <a:lstStyle/>
                    <a:p>
                      <a:endParaRPr lang="en-GB" sz="1000" dirty="0">
                        <a:latin typeface="Arial" panose="020B0604020202020204" pitchFamily="34" charset="0"/>
                        <a:cs typeface="Arial" panose="020B0604020202020204" pitchFamily="34" charset="0"/>
                      </a:endParaRPr>
                    </a:p>
                  </a:txBody>
                  <a:tcPr anchor="ctr"/>
                </a:tc>
                <a:tc hMerge="1">
                  <a:txBody>
                    <a:bodyPr/>
                    <a:lstStyle/>
                    <a:p>
                      <a:endParaRPr lang="en-GB"/>
                    </a:p>
                  </a:txBody>
                  <a:tcPr/>
                </a:tc>
                <a:tc>
                  <a:txBody>
                    <a:bodyPr/>
                    <a:lstStyle/>
                    <a:p>
                      <a:pPr algn="ctr"/>
                      <a:r>
                        <a:rPr lang="en-GB" sz="1000" dirty="0" smtClean="0">
                          <a:latin typeface="Arial" panose="020B0604020202020204" pitchFamily="34" charset="0"/>
                          <a:cs typeface="Arial" panose="020B0604020202020204" pitchFamily="34" charset="0"/>
                        </a:rPr>
                        <a:t>230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Francesca Medicott</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Southport</a:t>
                      </a:r>
                      <a:endParaRPr lang="en-GB" sz="10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3975758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Heats (continued)</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08743075"/>
              </p:ext>
            </p:extLst>
          </p:nvPr>
        </p:nvGraphicFramePr>
        <p:xfrm>
          <a:off x="381000" y="2209800"/>
          <a:ext cx="7719392" cy="3388360"/>
        </p:xfrm>
        <a:graphic>
          <a:graphicData uri="http://schemas.openxmlformats.org/drawingml/2006/table">
            <a:tbl>
              <a:tblPr firstRow="1" bandRow="1">
                <a:tableStyleId>{5C22544A-7EE6-4342-B048-85BDC9FD1C3A}</a:tableStyleId>
              </a:tblPr>
              <a:tblGrid>
                <a:gridCol w="571561"/>
                <a:gridCol w="1269807"/>
                <a:gridCol w="555541"/>
                <a:gridCol w="1507896"/>
                <a:gridCol w="555541"/>
                <a:gridCol w="1349170"/>
                <a:gridCol w="634904"/>
                <a:gridCol w="1274972"/>
              </a:tblGrid>
              <a:tr h="370840">
                <a:tc gridSpan="2">
                  <a:txBody>
                    <a:bodyPr/>
                    <a:lstStyle/>
                    <a:p>
                      <a:pPr algn="ctr"/>
                      <a:r>
                        <a:rPr lang="en-GB" dirty="0" smtClean="0"/>
                        <a:t>3</a:t>
                      </a:r>
                      <a:endParaRPr lang="en-GB" dirty="0"/>
                    </a:p>
                  </a:txBody>
                  <a:tcPr anchor="ctr"/>
                </a:tc>
                <a:tc hMerge="1">
                  <a:txBody>
                    <a:bodyPr/>
                    <a:lstStyle/>
                    <a:p>
                      <a:endParaRPr lang="en-GB" dirty="0"/>
                    </a:p>
                  </a:txBody>
                  <a:tcPr anchor="ctr"/>
                </a:tc>
                <a:tc gridSpan="2">
                  <a:txBody>
                    <a:bodyPr/>
                    <a:lstStyle/>
                    <a:p>
                      <a:pPr algn="ctr"/>
                      <a:r>
                        <a:rPr lang="en-GB" dirty="0" smtClean="0"/>
                        <a:t>1</a:t>
                      </a:r>
                      <a:endParaRPr lang="en-GB" dirty="0"/>
                    </a:p>
                  </a:txBody>
                  <a:tcPr anchor="ctr"/>
                </a:tc>
                <a:tc hMerge="1">
                  <a:txBody>
                    <a:bodyPr/>
                    <a:lstStyle/>
                    <a:p>
                      <a:pPr algn="ctr"/>
                      <a:endParaRPr lang="en-GB" dirty="0"/>
                    </a:p>
                  </a:txBody>
                  <a:tcPr anchor="ctr"/>
                </a:tc>
                <a:tc gridSpan="2">
                  <a:txBody>
                    <a:bodyPr/>
                    <a:lstStyle/>
                    <a:p>
                      <a:pPr algn="ctr"/>
                      <a:r>
                        <a:rPr lang="en-GB" dirty="0" smtClean="0"/>
                        <a:t>4</a:t>
                      </a:r>
                      <a:endParaRPr lang="en-GB" dirty="0"/>
                    </a:p>
                  </a:txBody>
                  <a:tcPr anchor="ctr"/>
                </a:tc>
                <a:tc hMerge="1">
                  <a:txBody>
                    <a:bodyPr/>
                    <a:lstStyle/>
                    <a:p>
                      <a:pPr algn="ctr"/>
                      <a:endParaRPr lang="en-GB" dirty="0"/>
                    </a:p>
                  </a:txBody>
                  <a:tcPr anchor="ctr"/>
                </a:tc>
                <a:tc gridSpan="2">
                  <a:txBody>
                    <a:bodyPr/>
                    <a:lstStyle/>
                    <a:p>
                      <a:pPr algn="ctr"/>
                      <a:r>
                        <a:rPr lang="en-GB" dirty="0" smtClean="0"/>
                        <a:t>2</a:t>
                      </a:r>
                      <a:endParaRPr lang="en-GB" dirty="0"/>
                    </a:p>
                  </a:txBody>
                  <a:tcPr anchor="ctr"/>
                </a:tc>
                <a:tc hMerge="1">
                  <a:txBody>
                    <a:bodyPr/>
                    <a:lstStyle/>
                    <a:p>
                      <a:pPr algn="ctr"/>
                      <a:endParaRPr lang="en-GB" dirty="0"/>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214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Hannah Kelly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218</a:t>
                      </a:r>
                      <a:endParaRPr lang="en-GB" sz="1000" dirty="0">
                        <a:latin typeface="Arial" panose="020B0604020202020204" pitchFamily="34" charset="0"/>
                        <a:cs typeface="Arial" panose="020B0604020202020204" pitchFamily="34" charset="0"/>
                      </a:endParaRPr>
                    </a:p>
                  </a:txBody>
                  <a:tcPr anchor="ctr">
                    <a:noFill/>
                  </a:tcPr>
                </a:tc>
                <a:tc>
                  <a:txBody>
                    <a:bodyPr/>
                    <a:lstStyle/>
                    <a:p>
                      <a:r>
                        <a:rPr lang="en-GB" sz="1000" dirty="0" smtClean="0">
                          <a:latin typeface="Arial" panose="020B0604020202020204" pitchFamily="34" charset="0"/>
                          <a:cs typeface="Arial" panose="020B0604020202020204" pitchFamily="34" charset="0"/>
                        </a:rPr>
                        <a:t>Hannah Kynman</a:t>
                      </a:r>
                      <a:endParaRPr lang="en-GB" sz="1000" dirty="0">
                        <a:latin typeface="Arial" panose="020B0604020202020204" pitchFamily="34" charset="0"/>
                        <a:cs typeface="Arial" panose="020B0604020202020204" pitchFamily="34" charset="0"/>
                      </a:endParaRPr>
                    </a:p>
                  </a:txBody>
                  <a:tcPr anchor="ctr">
                    <a:noFill/>
                  </a:tcPr>
                </a:tc>
                <a:tc>
                  <a:txBody>
                    <a:bodyPr/>
                    <a:lstStyle/>
                    <a:p>
                      <a:pPr algn="ctr"/>
                      <a:r>
                        <a:rPr lang="en-GB" sz="1000" dirty="0" smtClean="0">
                          <a:latin typeface="Arial" panose="020B0604020202020204" pitchFamily="34" charset="0"/>
                          <a:cs typeface="Arial" panose="020B0604020202020204" pitchFamily="34" charset="0"/>
                        </a:rPr>
                        <a:t>285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Maddison Wells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Eve Deacon</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247</a:t>
                      </a:r>
                      <a:endParaRPr lang="en-GB" sz="1000" dirty="0">
                        <a:latin typeface="Arial" panose="020B0604020202020204" pitchFamily="34" charset="0"/>
                        <a:cs typeface="Arial" panose="020B0604020202020204" pitchFamily="34" charset="0"/>
                      </a:endParaRPr>
                    </a:p>
                  </a:txBody>
                  <a:tcPr anchor="ctr">
                    <a:solidFill>
                      <a:srgbClr val="92D050"/>
                    </a:solidFill>
                  </a:tcPr>
                </a:tc>
                <a:tc>
                  <a:txBody>
                    <a:bodyPr/>
                    <a:lstStyle/>
                    <a:p>
                      <a:r>
                        <a:rPr lang="en-GB" sz="1000" dirty="0" smtClean="0">
                          <a:latin typeface="Arial" panose="020B0604020202020204" pitchFamily="34" charset="0"/>
                          <a:cs typeface="Arial" panose="020B0604020202020204" pitchFamily="34" charset="0"/>
                        </a:rPr>
                        <a:t>Stella Rene Perrett</a:t>
                      </a:r>
                      <a:endParaRPr lang="en-GB" sz="1000" dirty="0">
                        <a:latin typeface="Arial" panose="020B0604020202020204" pitchFamily="34" charset="0"/>
                        <a:cs typeface="Arial" panose="020B0604020202020204" pitchFamily="34" charset="0"/>
                      </a:endParaRPr>
                    </a:p>
                  </a:txBody>
                  <a:tcPr anchor="ctr">
                    <a:solidFill>
                      <a:srgbClr val="92D050"/>
                    </a:solidFill>
                  </a:tcPr>
                </a:tc>
                <a:tc>
                  <a:txBody>
                    <a:bodyPr/>
                    <a:lstStyle/>
                    <a:p>
                      <a:pPr algn="ctr"/>
                      <a:r>
                        <a:rPr lang="en-GB" sz="1000" dirty="0" smtClean="0">
                          <a:latin typeface="Arial" panose="020B0604020202020204" pitchFamily="34" charset="0"/>
                          <a:cs typeface="Arial" panose="020B0604020202020204" pitchFamily="34" charset="0"/>
                        </a:rPr>
                        <a:t>165</a:t>
                      </a:r>
                      <a:endParaRPr lang="en-GB" sz="1000" dirty="0">
                        <a:latin typeface="Arial" panose="020B0604020202020204" pitchFamily="34" charset="0"/>
                        <a:cs typeface="Arial" panose="020B0604020202020204" pitchFamily="34" charset="0"/>
                      </a:endParaRPr>
                    </a:p>
                  </a:txBody>
                  <a:tcPr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Anabel Bagley</a:t>
                      </a:r>
                      <a:endParaRPr lang="en-GB" sz="1000" dirty="0">
                        <a:latin typeface="Arial" panose="020B0604020202020204" pitchFamily="34" charset="0"/>
                        <a:cs typeface="Arial" panose="020B0604020202020204" pitchFamily="34" charset="0"/>
                      </a:endParaRPr>
                    </a:p>
                  </a:txBody>
                  <a:tcPr anchor="ctr">
                    <a:solidFill>
                      <a:srgbClr val="FFC000"/>
                    </a:solidFill>
                  </a:tcPr>
                </a:tc>
                <a:tc>
                  <a:txBody>
                    <a:bodyPr/>
                    <a:lstStyle/>
                    <a:p>
                      <a:pPr algn="ctr"/>
                      <a:r>
                        <a:rPr lang="en-GB" sz="1000" dirty="0" smtClean="0">
                          <a:latin typeface="Arial" panose="020B0604020202020204" pitchFamily="34" charset="0"/>
                          <a:cs typeface="Arial" panose="020B0604020202020204" pitchFamily="34" charset="0"/>
                        </a:rPr>
                        <a:t>259</a:t>
                      </a:r>
                      <a:endParaRPr lang="en-GB" sz="1000" dirty="0">
                        <a:latin typeface="Arial" panose="020B0604020202020204" pitchFamily="34" charset="0"/>
                        <a:cs typeface="Arial" panose="020B0604020202020204" pitchFamily="34" charset="0"/>
                      </a:endParaRPr>
                    </a:p>
                  </a:txBody>
                  <a:tcPr anchor="ctr">
                    <a:solidFill>
                      <a:srgbClr val="92D050"/>
                    </a:solidFill>
                  </a:tcPr>
                </a:tc>
                <a:tc>
                  <a:txBody>
                    <a:bodyPr/>
                    <a:lstStyle/>
                    <a:p>
                      <a:r>
                        <a:rPr lang="en-GB" sz="1000" dirty="0" smtClean="0">
                          <a:latin typeface="Arial" panose="020B0604020202020204" pitchFamily="34" charset="0"/>
                          <a:cs typeface="Arial" panose="020B0604020202020204" pitchFamily="34" charset="0"/>
                        </a:rPr>
                        <a:t>Rebecca Rodgers</a:t>
                      </a:r>
                      <a:endParaRPr lang="en-GB" sz="1000" dirty="0">
                        <a:latin typeface="Arial" panose="020B0604020202020204" pitchFamily="34" charset="0"/>
                        <a:cs typeface="Arial" panose="020B0604020202020204" pitchFamily="34" charset="0"/>
                      </a:endParaRPr>
                    </a:p>
                  </a:txBody>
                  <a:tcPr anchor="ctr">
                    <a:solidFill>
                      <a:srgbClr val="92D050"/>
                    </a:solidFill>
                  </a:tcPr>
                </a:tc>
                <a:tc>
                  <a:txBody>
                    <a:bodyPr/>
                    <a:lstStyle/>
                    <a:p>
                      <a:pPr algn="ctr"/>
                      <a:r>
                        <a:rPr lang="en-GB" sz="1000" dirty="0" smtClean="0">
                          <a:latin typeface="Arial" panose="020B0604020202020204" pitchFamily="34" charset="0"/>
                          <a:cs typeface="Arial" panose="020B0604020202020204" pitchFamily="34" charset="0"/>
                        </a:rPr>
                        <a:t>173</a:t>
                      </a:r>
                      <a:endParaRPr lang="en-GB" sz="1000" dirty="0">
                        <a:latin typeface="Arial" panose="020B0604020202020204" pitchFamily="34" charset="0"/>
                        <a:cs typeface="Arial" panose="020B0604020202020204" pitchFamily="34" charset="0"/>
                      </a:endParaRPr>
                    </a:p>
                  </a:txBody>
                  <a:tcPr anchor="ctr">
                    <a:solidFill>
                      <a:srgbClr val="FFC000"/>
                    </a:solidFill>
                  </a:tcPr>
                </a:tc>
                <a:tc>
                  <a:txBody>
                    <a:bodyPr/>
                    <a:lstStyle/>
                    <a:p>
                      <a:r>
                        <a:rPr lang="en-GB" sz="1000" dirty="0" smtClean="0">
                          <a:latin typeface="Arial" panose="020B0604020202020204" pitchFamily="34" charset="0"/>
                          <a:cs typeface="Arial" panose="020B0604020202020204" pitchFamily="34" charset="0"/>
                        </a:rPr>
                        <a:t>Rachel Bennett</a:t>
                      </a:r>
                      <a:endParaRPr lang="en-GB" sz="1000" dirty="0">
                        <a:latin typeface="Arial" panose="020B0604020202020204" pitchFamily="34" charset="0"/>
                        <a:cs typeface="Arial" panose="020B0604020202020204" pitchFamily="34" charset="0"/>
                      </a:endParaRPr>
                    </a:p>
                  </a:txBody>
                  <a:tcPr anchor="ctr">
                    <a:solidFill>
                      <a:srgbClr val="FFC000"/>
                    </a:solidFill>
                  </a:tcPr>
                </a:tc>
              </a:tr>
              <a:tr h="370840">
                <a:tc>
                  <a:txBody>
                    <a:bodyPr/>
                    <a:lstStyle/>
                    <a:p>
                      <a:pPr algn="ctr"/>
                      <a:r>
                        <a:rPr lang="en-GB" sz="1000" dirty="0" smtClean="0">
                          <a:latin typeface="Arial" panose="020B0604020202020204" pitchFamily="34" charset="0"/>
                          <a:cs typeface="Arial" panose="020B0604020202020204" pitchFamily="34" charset="0"/>
                        </a:rPr>
                        <a:t>204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 Hickey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265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Rukayatu Shonibare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Bethan Murray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195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Natalie Green</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260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Amy Rolfe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255</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Lucy Revitt</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201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Mia Harris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Mya Mills</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203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Taylor Harry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Megan Busby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251</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Grace Preston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257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Ella Roberts</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253</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Bronte</a:t>
                      </a:r>
                      <a:r>
                        <a:rPr lang="en-GB" sz="1000" baseline="0" dirty="0" smtClean="0">
                          <a:latin typeface="Arial" panose="020B0604020202020204" pitchFamily="34" charset="0"/>
                          <a:cs typeface="Arial" panose="020B0604020202020204" pitchFamily="34" charset="0"/>
                        </a:rPr>
                        <a:t> Rennocks</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276</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Rebecca Thorpe</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Macey Bradshaw</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244</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Ruth Oghale-Olugua</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r>
                        <a:rPr lang="en-GB" sz="1000" dirty="0" smtClean="0">
                          <a:latin typeface="Arial" panose="020B0604020202020204" pitchFamily="34" charset="0"/>
                          <a:cs typeface="Arial" panose="020B0604020202020204" pitchFamily="34" charset="0"/>
                        </a:rPr>
                        <a:t>192</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Amelia Fisher</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280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Sophie Walton</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177</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Lauran Blakey</a:t>
                      </a:r>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238</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Tasmin Morrison</a:t>
                      </a:r>
                      <a:endParaRPr lang="en-GB" sz="1000" dirty="0">
                        <a:latin typeface="Arial" panose="020B0604020202020204" pitchFamily="34" charset="0"/>
                        <a:cs typeface="Arial" panose="020B0604020202020204" pitchFamily="34" charset="0"/>
                      </a:endParaRPr>
                    </a:p>
                  </a:txBody>
                  <a:tcPr anchor="ctr"/>
                </a:tc>
              </a:tr>
              <a:tr h="370840">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endParaRPr lang="en-GB" sz="1000" dirty="0">
                        <a:latin typeface="Arial" panose="020B0604020202020204" pitchFamily="34" charset="0"/>
                        <a:cs typeface="Arial" panose="020B0604020202020204" pitchFamily="34" charset="0"/>
                      </a:endParaRPr>
                    </a:p>
                  </a:txBody>
                  <a:tcPr anchor="ctr"/>
                </a:tc>
                <a:tc>
                  <a:txBody>
                    <a:bodyPr/>
                    <a:lstStyle/>
                    <a:p>
                      <a:pPr algn="ctr"/>
                      <a:r>
                        <a:rPr lang="en-GB" sz="1000" dirty="0" smtClean="0">
                          <a:latin typeface="Arial" panose="020B0604020202020204" pitchFamily="34" charset="0"/>
                          <a:cs typeface="Arial" panose="020B0604020202020204" pitchFamily="34" charset="0"/>
                        </a:rPr>
                        <a:t>230</a:t>
                      </a:r>
                      <a:endParaRPr lang="en-GB" sz="1000" dirty="0">
                        <a:latin typeface="Arial" panose="020B0604020202020204" pitchFamily="34" charset="0"/>
                        <a:cs typeface="Arial" panose="020B0604020202020204" pitchFamily="34" charset="0"/>
                      </a:endParaRPr>
                    </a:p>
                  </a:txBody>
                  <a:tcPr anchor="ctr"/>
                </a:tc>
                <a:tc>
                  <a:txBody>
                    <a:bodyPr/>
                    <a:lstStyle/>
                    <a:p>
                      <a:r>
                        <a:rPr lang="en-GB" sz="1000" dirty="0" smtClean="0">
                          <a:latin typeface="Arial" panose="020B0604020202020204" pitchFamily="34" charset="0"/>
                          <a:cs typeface="Arial" panose="020B0604020202020204" pitchFamily="34" charset="0"/>
                        </a:rPr>
                        <a:t>Francesca Medicott</a:t>
                      </a:r>
                      <a:endParaRPr lang="en-GB" sz="10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246622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Heats (continued)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2660118"/>
              </p:ext>
            </p:extLst>
          </p:nvPr>
        </p:nvGraphicFramePr>
        <p:xfrm>
          <a:off x="539553" y="1828797"/>
          <a:ext cx="7848869" cy="4880086"/>
        </p:xfrm>
        <a:graphic>
          <a:graphicData uri="http://schemas.openxmlformats.org/drawingml/2006/table">
            <a:tbl>
              <a:tblPr/>
              <a:tblGrid>
                <a:gridCol w="409916"/>
                <a:gridCol w="362875"/>
                <a:gridCol w="880310"/>
                <a:gridCol w="456954"/>
                <a:gridCol w="456954"/>
                <a:gridCol w="880310"/>
                <a:gridCol w="880310"/>
                <a:gridCol w="880310"/>
                <a:gridCol w="880310"/>
                <a:gridCol w="880310"/>
                <a:gridCol w="880310"/>
              </a:tblGrid>
              <a:tr h="412291">
                <a:tc gridSpan="7">
                  <a:txBody>
                    <a:bodyPr/>
                    <a:lstStyle/>
                    <a:p>
                      <a:pPr algn="l" fontAlgn="t"/>
                      <a:r>
                        <a:rPr lang="en-GB" sz="1100" b="1" i="0" u="none" strike="noStrike" dirty="0">
                          <a:effectLst/>
                          <a:latin typeface="Calibri" panose="020F0502020204030204" pitchFamily="34" charset="0"/>
                        </a:rPr>
                        <a:t>NA U17/U15/U13 Champs., Middlesbrough, 15th &amp; 16th August </a:t>
                      </a:r>
                      <a:r>
                        <a:rPr lang="en-GB" sz="1100" b="1" i="0" u="none" strike="noStrike" dirty="0" smtClean="0">
                          <a:effectLst/>
                          <a:latin typeface="Calibri" panose="020F0502020204030204" pitchFamily="34" charset="0"/>
                        </a:rPr>
                        <a:t>2015</a:t>
                      </a:r>
                      <a:r>
                        <a:rPr lang="en-GB" sz="1100" b="0" i="0" u="none" strike="noStrike" dirty="0">
                          <a:effectLst/>
                          <a:latin typeface="Calibri" panose="020F0502020204030204" pitchFamily="34" charset="0"/>
                        </a:rPr>
                        <a:t> </a:t>
                      </a:r>
                    </a:p>
                    <a:p>
                      <a:pPr algn="ctr" fontAlgn="b"/>
                      <a:r>
                        <a:rPr lang="en-GB" sz="500" b="0" i="0" u="none" strike="noStrike" dirty="0">
                          <a:effectLst/>
                          <a:latin typeface="Arial" panose="020B0604020202020204" pitchFamily="34" charset="0"/>
                        </a:rPr>
                        <a:t> </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fontAlgn="b"/>
                      <a:endParaRPr lang="en-GB" sz="500" b="0"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en-GB" sz="500" b="0"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Announcer</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Photo-Finish</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Display</a:t>
                      </a: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File</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0">
                <a:tc gridSpan="2">
                  <a:txBody>
                    <a:bodyPr/>
                    <a:lstStyle/>
                    <a:p>
                      <a:pPr algn="r" fontAlgn="ctr"/>
                      <a:r>
                        <a:rPr lang="en-GB" sz="800" b="1" i="0" u="none" strike="noStrike" dirty="0" smtClean="0">
                          <a:effectLst/>
                          <a:latin typeface="Arial" panose="020B0604020202020204" pitchFamily="34" charset="0"/>
                        </a:rPr>
                        <a:t>Age </a:t>
                      </a:r>
                      <a:r>
                        <a:rPr lang="en-GB" sz="800" b="1" i="0" u="none" strike="noStrike" dirty="0">
                          <a:effectLst/>
                          <a:latin typeface="Arial" panose="020B0604020202020204" pitchFamily="34" charset="0"/>
                        </a:rPr>
                        <a:t>Group:-</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ctr"/>
                      <a:endParaRPr lang="en-GB" sz="6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800" b="1" i="0" u="none" strike="noStrike" dirty="0">
                          <a:effectLst/>
                          <a:latin typeface="Arial" panose="020B0604020202020204" pitchFamily="34" charset="0"/>
                        </a:rPr>
                        <a:t>U15 Girls</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endParaRPr lang="en-GB" sz="500" b="0" i="0" u="none" strike="noStrike">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Event:-</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GB" sz="800" b="1" i="0" u="none" strike="noStrike" dirty="0">
                          <a:effectLst/>
                          <a:latin typeface="Arial" panose="020B0604020202020204" pitchFamily="34" charset="0"/>
                        </a:rPr>
                        <a:t>200m</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r" fontAlgn="ctr"/>
                      <a:r>
                        <a:rPr lang="en-GB" sz="800" b="1" i="0" u="none" strike="noStrike" dirty="0">
                          <a:effectLst/>
                          <a:latin typeface="Arial" panose="020B0604020202020204" pitchFamily="34" charset="0"/>
                        </a:rPr>
                        <a:t>Heat/SF/F:-</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800" b="1" i="0" u="none" strike="noStrike" dirty="0">
                          <a:effectLst/>
                          <a:latin typeface="Arial" panose="020B0604020202020204" pitchFamily="34" charset="0"/>
                        </a:rPr>
                        <a:t>Heats</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40576">
                <a:tc>
                  <a:txBody>
                    <a:bodyPr/>
                    <a:lstStyle/>
                    <a:p>
                      <a:pPr algn="ctr" fontAlgn="b"/>
                      <a:r>
                        <a:rPr lang="en-GB" sz="500" b="0" i="0" u="none" strike="noStrike">
                          <a:effectLst/>
                          <a:latin typeface="Arial" panose="020B0604020202020204" pitchFamily="34" charset="0"/>
                        </a:rPr>
                        <a:t> </a:t>
                      </a:r>
                    </a:p>
                  </a:txBody>
                  <a:tcPr marL="4352" marR="4352" marT="435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500" b="1" i="0" u="none" strike="noStrike">
                          <a:effectLst/>
                          <a:latin typeface="Arial" panose="020B0604020202020204" pitchFamily="34" charset="0"/>
                        </a:rPr>
                        <a:t> </a:t>
                      </a: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a:noFill/>
                    </a:lnB>
                  </a:tcPr>
                </a:tc>
                <a:tc>
                  <a:txBody>
                    <a:bodyPr/>
                    <a:lstStyle/>
                    <a:p>
                      <a:pPr algn="r" fontAlgn="b"/>
                      <a:endParaRPr lang="en-GB" sz="6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800" b="1"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GB" sz="600" b="1"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1" i="0" u="none" strike="noStrike">
                          <a:effectLst/>
                          <a:latin typeface="Arial" panose="020B0604020202020204" pitchFamily="34" charset="0"/>
                        </a:rPr>
                        <a:t> </a:t>
                      </a:r>
                    </a:p>
                  </a:txBody>
                  <a:tcPr marL="4352" marR="4352" marT="435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52">
                <a:tc gridSpan="2">
                  <a:txBody>
                    <a:bodyPr/>
                    <a:lstStyle/>
                    <a:p>
                      <a:pPr algn="r" fontAlgn="b"/>
                      <a:r>
                        <a:rPr lang="en-GB" sz="800" b="0" i="0" u="none" strike="noStrike" dirty="0">
                          <a:effectLst/>
                          <a:latin typeface="Arial" panose="020B0604020202020204" pitchFamily="34" charset="0"/>
                        </a:rPr>
                        <a:t> </a:t>
                      </a:r>
                      <a:r>
                        <a:rPr lang="en-GB" sz="800" b="1" i="0" u="none" strike="noStrike" dirty="0" smtClean="0">
                          <a:effectLst/>
                          <a:latin typeface="Arial" panose="020B0604020202020204" pitchFamily="34" charset="0"/>
                        </a:rPr>
                        <a:t>Event </a:t>
                      </a:r>
                      <a:r>
                        <a:rPr lang="en-GB" sz="800" b="1" i="0" u="none" strike="noStrike" dirty="0">
                          <a:effectLst/>
                          <a:latin typeface="Arial" panose="020B0604020202020204" pitchFamily="34" charset="0"/>
                        </a:rPr>
                        <a:t>No:-</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ctr"/>
                      <a:endParaRPr lang="en-GB" sz="6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T44</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endParaRPr lang="en-GB" sz="500" b="0" i="0" u="none" strike="noStrike" dirty="0">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Time:-</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14:00</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800" b="1" i="0" u="none" strike="noStrike" dirty="0">
                          <a:effectLst/>
                          <a:latin typeface="Arial" panose="020B0604020202020204" pitchFamily="34" charset="0"/>
                        </a:rPr>
                        <a:t>Qualification:-</a:t>
                      </a:r>
                    </a:p>
                  </a:txBody>
                  <a:tcPr marL="4352" marR="4352" marT="435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effectLst/>
                          <a:latin typeface="Arial" panose="020B0604020202020204" pitchFamily="34" charset="0"/>
                        </a:rPr>
                        <a:t>First 3 + </a:t>
                      </a:r>
                      <a:r>
                        <a:rPr lang="en-GB" sz="800" b="1" i="0" u="none" strike="noStrike" dirty="0" smtClean="0">
                          <a:effectLst/>
                          <a:latin typeface="Arial" panose="020B0604020202020204" pitchFamily="34" charset="0"/>
                        </a:rPr>
                        <a:t>4NF</a:t>
                      </a:r>
                      <a:endParaRPr lang="en-GB" sz="800" b="1" i="0" u="none" strike="noStrike" dirty="0">
                        <a:effectLst/>
                        <a:latin typeface="Arial" panose="020B0604020202020204" pitchFamily="34" charset="0"/>
                      </a:endParaRPr>
                    </a:p>
                  </a:txBody>
                  <a:tcPr marL="4352" marR="4352" marT="435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800" b="1" i="0" u="none" strike="noStrike" dirty="0">
                          <a:effectLst/>
                          <a:latin typeface="Arial" panose="020B0604020202020204" pitchFamily="34" charset="0"/>
                        </a:rPr>
                        <a:t>S/F at T51</a:t>
                      </a:r>
                    </a:p>
                  </a:txBody>
                  <a:tcPr marL="4352" marR="4352" marT="435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310">
                <a:tc>
                  <a:txBody>
                    <a:bodyPr/>
                    <a:lstStyle/>
                    <a:p>
                      <a:pPr algn="ctr" fontAlgn="b"/>
                      <a:r>
                        <a:rPr lang="en-GB" sz="500" b="0" i="0" u="none" strike="noStrike">
                          <a:effectLst/>
                          <a:latin typeface="Arial" panose="020B0604020202020204" pitchFamily="34" charset="0"/>
                        </a:rPr>
                        <a:t> </a:t>
                      </a:r>
                    </a:p>
                  </a:txBody>
                  <a:tcPr marL="4352" marR="4352" marT="435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dirty="0">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GB" sz="500" b="0" i="0" u="none" strike="noStrike">
                        <a:effectLst/>
                        <a:latin typeface="Arial" panose="020B0604020202020204" pitchFamily="34" charset="0"/>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Arial" panose="020B0604020202020204" pitchFamily="34" charset="0"/>
                        </a:rPr>
                        <a:t> </a:t>
                      </a:r>
                    </a:p>
                  </a:txBody>
                  <a:tcPr marL="4352" marR="4352" marT="435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5105">
                <a:tc>
                  <a:txBody>
                    <a:bodyPr/>
                    <a:lstStyle/>
                    <a:p>
                      <a:pPr algn="ctr" fontAlgn="ctr"/>
                      <a:r>
                        <a:rPr lang="en-GB" sz="600" b="1" i="0" u="none" strike="noStrike">
                          <a:effectLst/>
                          <a:latin typeface="Arial" panose="020B0604020202020204" pitchFamily="34" charset="0"/>
                        </a:rPr>
                        <a:t>Heat</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GB" sz="500" b="1" i="0" u="none" strike="noStrike">
                          <a:effectLst/>
                          <a:latin typeface="Arial" panose="020B0604020202020204" pitchFamily="34" charset="0"/>
                        </a:rPr>
                        <a:t> </a:t>
                      </a:r>
                    </a:p>
                  </a:txBody>
                  <a:tcPr marL="4352" marR="4352" marT="4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1</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600" b="1" i="0" u="none" strike="noStrike">
                          <a:effectLst/>
                          <a:latin typeface="Arial" panose="020B0604020202020204" pitchFamily="34" charset="0"/>
                        </a:rPr>
                        <a:t>Lane 2</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600" b="1" i="0" u="none" strike="noStrike">
                          <a:effectLst/>
                          <a:latin typeface="Arial" panose="020B0604020202020204" pitchFamily="34" charset="0"/>
                        </a:rPr>
                        <a:t>Lane 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4</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6</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600" b="1" i="0" u="none" strike="noStrike">
                          <a:effectLst/>
                          <a:latin typeface="Arial" panose="020B0604020202020204" pitchFamily="34" charset="0"/>
                        </a:rPr>
                        <a:t>Lane 8</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Lucy  Revitt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Anabel Bagley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Megan Busby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Sophie Walton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Hannah Kynman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Rukayatu Shonibare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Rebecca Thorpe</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1</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255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165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181</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280</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218</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265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276</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Hallamshire Harriers Sheffield</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Carlisle Aspatria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North Shields Polytechnic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Kingston Upon Hull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Sale Harriers Manchester</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Blaydon Harriers &amp; Ac</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99CC"/>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Natalie Green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Ella Roberts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Tasmin Morrison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Ruth Oghale-Olugua</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Mya Mills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Rachel Bennett</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Eve Deacon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Francesa Medicott</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2</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195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dirty="0">
                          <a:effectLst/>
                          <a:latin typeface="Arial" panose="020B0604020202020204" pitchFamily="34" charset="0"/>
                        </a:rPr>
                        <a:t>257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238</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244</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232</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173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188</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230</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solidFill>
                            <a:srgbClr val="FFFFFF"/>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Skyrac Athletic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Trafford Athletic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Rotherham Harriers And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Harrogate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Shildon Running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Barnsley Athletic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Southport Waterloo AC</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solidFill>
                            <a:srgbClr val="FFFFFF"/>
                          </a:solidFill>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Laura Hickey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Amelia Fisher</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effectLst/>
                          <a:latin typeface="Calibri" panose="020F0502020204030204" pitchFamily="34" charset="0"/>
                        </a:rPr>
                        <a:t>Bronte Rennocks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Taylor Harry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Stella Rene Perrett</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Amy Rolfe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Hannah Kelly</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3</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204</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192</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253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203</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247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260</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214</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Leigh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Rotherham Harriers and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Wirral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North Shields Polytechnic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City Of York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Bolton United Harriers &amp; Ac</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Maddison Wells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Rebecca Rodgers</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Bethan Murray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Grace Preston</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Lauren Blakey</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Macey Bradshaw</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Mia Harris</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4</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285</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259</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240</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251</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177</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180</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201</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Shildon Running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dirty="0">
                          <a:effectLst/>
                          <a:latin typeface="Calibri" panose="020F0502020204030204" pitchFamily="34" charset="0"/>
                        </a:rPr>
                        <a:t>City of Sheffield &amp; Dearne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Stockport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Liverpool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Derby Athletic 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Gateshead Harriers &amp; AC</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Rotherham Harriers And Ac</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5</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dirty="0">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Name</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dirty="0">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692">
                <a:tc>
                  <a:txBody>
                    <a:bodyPr/>
                    <a:lstStyle/>
                    <a:p>
                      <a:pPr algn="ctr" fontAlgn="ctr"/>
                      <a:r>
                        <a:rPr lang="en-GB" sz="800" b="1" i="0" u="none" strike="noStrike">
                          <a:effectLst/>
                          <a:latin typeface="Arial" panose="020B0604020202020204" pitchFamily="34" charset="0"/>
                        </a:rPr>
                        <a:t>6</a:t>
                      </a:r>
                    </a:p>
                  </a:txBody>
                  <a:tcPr marL="4352" marR="4352" marT="43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Arial" panose="020B0604020202020204" pitchFamily="34" charset="0"/>
                        </a:rPr>
                        <a:t>No</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GB"/>
                    </a:p>
                  </a:txBody>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100" b="1" i="0" u="none" strike="noStrike">
                          <a:effectLst/>
                          <a:latin typeface="Arial" panose="020B060402020202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692">
                <a:tc>
                  <a:txBody>
                    <a:bodyPr/>
                    <a:lstStyle/>
                    <a:p>
                      <a:pPr algn="l" fontAlgn="b"/>
                      <a:r>
                        <a:rPr lang="en-GB" sz="800" b="1" i="0" u="none" strike="noStrike">
                          <a:effectLst/>
                          <a:latin typeface="Rockwell Extra Bold"/>
                        </a:rPr>
                        <a:t> </a:t>
                      </a:r>
                    </a:p>
                  </a:txBody>
                  <a:tcPr marL="4352" marR="4352" marT="435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Arial" panose="020B0604020202020204" pitchFamily="34" charset="0"/>
                        </a:rPr>
                        <a:t>Club</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0" i="0" u="none" strike="noStrike">
                          <a:effectLst/>
                          <a:latin typeface="Calibri" panose="020F0502020204030204" pitchFamily="34" charset="0"/>
                        </a:rPr>
                        <a:t> </a:t>
                      </a:r>
                    </a:p>
                  </a:txBody>
                  <a:tcPr marL="4352" marR="4352" marT="43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576">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1" i="0" u="none" strike="noStrike">
                        <a:solidFill>
                          <a:srgbClr val="FF99CC"/>
                        </a:solidFill>
                        <a:effectLst/>
                        <a:latin typeface="Rockwell Extra Bold"/>
                      </a:endParaRP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a:effectLst/>
                          <a:latin typeface="Arial" panose="020B0604020202020204" pitchFamily="34" charset="0"/>
                        </a:rPr>
                        <a:t>14/09/2015</a:t>
                      </a: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500" b="1" i="0" u="none" strike="noStrike" dirty="0">
                          <a:effectLst/>
                          <a:latin typeface="Arial" panose="020B0604020202020204" pitchFamily="34" charset="0"/>
                        </a:rPr>
                        <a:t>16:26:04</a:t>
                      </a:r>
                    </a:p>
                  </a:txBody>
                  <a:tcPr marL="4352" marR="4352" marT="4352"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570171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095BAA77BEBA46B57C432440BBC21A" ma:contentTypeVersion="0" ma:contentTypeDescription="Create a new document." ma:contentTypeScope="" ma:versionID="c6a28991f21a54fe643b8ad74e3ed2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FA11E98-3C46-4C31-9147-146388445830}">
  <ds:schemaRefs>
    <ds:schemaRef ds:uri="http://schemas.microsoft.com/sharepoint/v3/contenttype/forms"/>
  </ds:schemaRefs>
</ds:datastoreItem>
</file>

<file path=customXml/itemProps2.xml><?xml version="1.0" encoding="utf-8"?>
<ds:datastoreItem xmlns:ds="http://schemas.openxmlformats.org/officeDocument/2006/customXml" ds:itemID="{A99B5CCE-2E98-4CF9-B3E6-62EC78D9688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08EA5F22-95BC-403E-8009-C30AA1DC3D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2466</TotalTime>
  <Words>4779</Words>
  <Application>Microsoft Office PowerPoint</Application>
  <PresentationFormat>On-screen Show (4:3)</PresentationFormat>
  <Paragraphs>3076</Paragraphs>
  <Slides>29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Rockwell Extra Bold</vt:lpstr>
      <vt:lpstr>Times</vt:lpstr>
      <vt:lpstr>Wingdings 2</vt:lpstr>
      <vt:lpstr>ヒラギノ角ゴ Pro W3</vt:lpstr>
      <vt:lpstr>Blank Presentation</vt:lpstr>
      <vt:lpstr>PowerPoint Presentation</vt:lpstr>
      <vt:lpstr>Why?</vt:lpstr>
      <vt:lpstr>What information do we need</vt:lpstr>
      <vt:lpstr>Seeding Grid</vt:lpstr>
      <vt:lpstr>Seeding Grid (continued)</vt:lpstr>
      <vt:lpstr>Seeding (continued)</vt:lpstr>
      <vt:lpstr>Heats</vt:lpstr>
      <vt:lpstr>Heats (continued)</vt:lpstr>
      <vt:lpstr>Heats (continued)</vt:lpstr>
      <vt:lpstr>Results of Heats</vt:lpstr>
      <vt:lpstr>Results of Heats</vt:lpstr>
      <vt:lpstr>Results of Heats</vt:lpstr>
      <vt:lpstr>Ranking of Qualifiers</vt:lpstr>
      <vt:lpstr>Ranking of Qualifiers</vt:lpstr>
      <vt:lpstr>Seeding Semi-Finals</vt:lpstr>
      <vt:lpstr>Seeding Semi-Finals</vt:lpstr>
      <vt:lpstr>Seeding Semi-Finals</vt:lpstr>
      <vt:lpstr>Seeding Semi-Finals – Lane Draw</vt:lpstr>
      <vt:lpstr>Semi-Finals (continued)</vt:lpstr>
      <vt:lpstr>Results of Semi-Finals</vt:lpstr>
      <vt:lpstr>Results of Semi-Finals</vt:lpstr>
      <vt:lpstr>Results of Semi-Finals</vt:lpstr>
      <vt:lpstr>Ranking of Qualifiers</vt:lpstr>
      <vt:lpstr>Ranking of Qualifiers</vt:lpstr>
      <vt:lpstr>Ranking of Qualifiers – Lane Draw</vt:lpstr>
      <vt:lpstr>Ranking of Qualifiers – Lane Draw</vt:lpstr>
      <vt:lpstr>FINAL</vt:lpstr>
      <vt:lpstr>800 Metres and above</vt:lpstr>
      <vt:lpstr>PowerPoint Presentation</vt:lpstr>
    </vt:vector>
  </TitlesOfParts>
  <Company>Pixel Scene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Kean</dc:creator>
  <cp:lastModifiedBy>A Hulse</cp:lastModifiedBy>
  <cp:revision>299</cp:revision>
  <cp:lastPrinted>2015-09-23T15:05:54Z</cp:lastPrinted>
  <dcterms:created xsi:type="dcterms:W3CDTF">2013-01-08T11:43:44Z</dcterms:created>
  <dcterms:modified xsi:type="dcterms:W3CDTF">2018-03-14T16:00:05Z</dcterms:modified>
</cp:coreProperties>
</file>